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5.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6.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7.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8.xml" ContentType="application/vnd.openxmlformats-officedocument.presentationml.tags+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tags/tag9.xml" ContentType="application/vnd.openxmlformats-officedocument.presentationml.tags+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tags/tag10.xml" ContentType="application/vnd.openxmlformats-officedocument.presentationml.tags+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tags/tag11.xml" ContentType="application/vnd.openxmlformats-officedocument.presentationml.tags+xml"/>
  <Override PartName="/ppt/notesSlides/notesSlide45.xml" ContentType="application/vnd.openxmlformats-officedocument.presentationml.notesSlide+xml"/>
  <Override PartName="/ppt/tags/tag12.xml" ContentType="application/vnd.openxmlformats-officedocument.presentationml.tags+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 id="2147484032" r:id="rId2"/>
  </p:sldMasterIdLst>
  <p:notesMasterIdLst>
    <p:notesMasterId r:id="rId53"/>
  </p:notesMasterIdLst>
  <p:sldIdLst>
    <p:sldId id="322" r:id="rId3"/>
    <p:sldId id="876" r:id="rId4"/>
    <p:sldId id="860" r:id="rId5"/>
    <p:sldId id="305" r:id="rId6"/>
    <p:sldId id="759" r:id="rId7"/>
    <p:sldId id="1108" r:id="rId8"/>
    <p:sldId id="1145" r:id="rId9"/>
    <p:sldId id="1146" r:id="rId10"/>
    <p:sldId id="1147" r:id="rId11"/>
    <p:sldId id="1148" r:id="rId12"/>
    <p:sldId id="1056" r:id="rId13"/>
    <p:sldId id="1149" r:id="rId14"/>
    <p:sldId id="1150" r:id="rId15"/>
    <p:sldId id="1151" r:id="rId16"/>
    <p:sldId id="1152" r:id="rId17"/>
    <p:sldId id="1103" r:id="rId18"/>
    <p:sldId id="1153" r:id="rId19"/>
    <p:sldId id="1154" r:id="rId20"/>
    <p:sldId id="1155" r:id="rId21"/>
    <p:sldId id="1104" r:id="rId22"/>
    <p:sldId id="1156" r:id="rId23"/>
    <p:sldId id="1157" r:id="rId24"/>
    <p:sldId id="1158" r:id="rId25"/>
    <p:sldId id="1159" r:id="rId26"/>
    <p:sldId id="1160" r:id="rId27"/>
    <p:sldId id="1161" r:id="rId28"/>
    <p:sldId id="1162" r:id="rId29"/>
    <p:sldId id="1163" r:id="rId30"/>
    <p:sldId id="1164" r:id="rId31"/>
    <p:sldId id="1140" r:id="rId32"/>
    <p:sldId id="1165" r:id="rId33"/>
    <p:sldId id="1166" r:id="rId34"/>
    <p:sldId id="1167" r:id="rId35"/>
    <p:sldId id="1168" r:id="rId36"/>
    <p:sldId id="1169" r:id="rId37"/>
    <p:sldId id="1170" r:id="rId38"/>
    <p:sldId id="1171" r:id="rId39"/>
    <p:sldId id="1139" r:id="rId40"/>
    <p:sldId id="1174" r:id="rId41"/>
    <p:sldId id="1176" r:id="rId42"/>
    <p:sldId id="1177" r:id="rId43"/>
    <p:sldId id="1138" r:id="rId44"/>
    <p:sldId id="1179" r:id="rId45"/>
    <p:sldId id="1180" r:id="rId46"/>
    <p:sldId id="1181" r:id="rId47"/>
    <p:sldId id="1196" r:id="rId48"/>
    <p:sldId id="309" r:id="rId49"/>
    <p:sldId id="308" r:id="rId50"/>
    <p:sldId id="310" r:id="rId51"/>
    <p:sldId id="291" r:id="rId52"/>
  </p:sldIdLst>
  <p:sldSz cx="9144000" cy="5143500" type="screen16x9"/>
  <p:notesSz cx="6858000" cy="9144000"/>
  <p:custDataLst>
    <p:tags r:id="rId54"/>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extLst>
      <p:ext uri="{19B8F6BF-5375-455C-9EA6-DF929625EA0E}">
        <p15:presenceInfo xmlns:p15="http://schemas.microsoft.com/office/powerpoint/2012/main" userId="S-1-5-21-1708537768-1303643608-725345543-200204" providerId="AD"/>
      </p:ext>
    </p:extLst>
  </p:cmAuthor>
  <p:cmAuthor id="2" name="Bob Vachon" initials="BV" lastIdx="24" clrIdx="2">
    <p:extLst>
      <p:ext uri="{19B8F6BF-5375-455C-9EA6-DF929625EA0E}">
        <p15:presenceInfo xmlns:p15="http://schemas.microsoft.com/office/powerpoint/2012/main" userId="c7abe87968a0b633" providerId="Windows Live"/>
      </p:ext>
    </p:extLst>
  </p:cmAuthor>
  <p:cmAuthor id="3" name="Sue Livingston -X (suliving - UNICON INC at Cisco)" initials="SL-(-UIaC" lastIdx="18" clrIdx="3">
    <p:extLst>
      <p:ext uri="{19B8F6BF-5375-455C-9EA6-DF929625EA0E}">
        <p15:presenceInfo xmlns:p15="http://schemas.microsoft.com/office/powerpoint/2012/main" userId="S::suliving@cisco.com::dc701d48-dd51-411a-9041-b7f1328f1486" providerId="AD"/>
      </p:ext>
    </p:extLst>
  </p:cmAuthor>
  <p:cmAuthor id="4" name="jagibbon" initials="jmg" lastIdx="8" clrIdx="4">
    <p:extLst>
      <p:ext uri="{19B8F6BF-5375-455C-9EA6-DF929625EA0E}">
        <p15:presenceInfo xmlns:p15="http://schemas.microsoft.com/office/powerpoint/2012/main" userId="jagibbon" providerId="None"/>
      </p:ext>
    </p:extLst>
  </p:cmAuthor>
  <p:cmAuthor id="5" name="James Riedmueller" initials="JR" lastIdx="4" clrIdx="5">
    <p:extLst>
      <p:ext uri="{19B8F6BF-5375-455C-9EA6-DF929625EA0E}">
        <p15:presenceInfo xmlns:p15="http://schemas.microsoft.com/office/powerpoint/2012/main" userId="S::james.riedmueller@janusresearch.com::b99d3b23-48e9-4972-b41f-686df6a8cf32" providerId="AD"/>
      </p:ext>
    </p:extLst>
  </p:cmAuthor>
  <p:cmAuthor id="6" name="Anna Bolen-Testa" initials="AB" lastIdx="1" clrIdx="6">
    <p:extLst>
      <p:ext uri="{19B8F6BF-5375-455C-9EA6-DF929625EA0E}">
        <p15:presenceInfo xmlns:p15="http://schemas.microsoft.com/office/powerpoint/2012/main" userId="S-1-5-21-650795749-649990105-1978746762-714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50" autoAdjust="0"/>
    <p:restoredTop sz="83838" autoAdjust="0"/>
  </p:normalViewPr>
  <p:slideViewPr>
    <p:cSldViewPr snapToGrid="0" showGuides="1">
      <p:cViewPr varScale="1">
        <p:scale>
          <a:sx n="74" d="100"/>
          <a:sy n="74" d="100"/>
        </p:scale>
        <p:origin x="944" y="52"/>
      </p:cViewPr>
      <p:guideLst>
        <p:guide orient="horz" pos="1620"/>
        <p:guide pos="336"/>
      </p:guideLst>
    </p:cSldViewPr>
  </p:slideViewPr>
  <p:outlineViewPr>
    <p:cViewPr>
      <p:scale>
        <a:sx n="33" d="100"/>
        <a:sy n="33" d="100"/>
      </p:scale>
      <p:origin x="0" y="-226704"/>
    </p:cViewPr>
  </p:outlineViewPr>
  <p:notesTextViewPr>
    <p:cViewPr>
      <p:scale>
        <a:sx n="1" d="1"/>
        <a:sy n="1" d="1"/>
      </p:scale>
      <p:origin x="0" y="0"/>
    </p:cViewPr>
  </p:notesTextViewPr>
  <p:sorterViewPr>
    <p:cViewPr>
      <p:scale>
        <a:sx n="111" d="100"/>
        <a:sy n="111" d="100"/>
      </p:scale>
      <p:origin x="0" y="-7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commentAuthors" Target="commentAuthor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3/15/2023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b="0" dirty="0"/>
              <a:t>Cisco Networking Academy Program</a:t>
            </a:r>
          </a:p>
          <a:p>
            <a:pPr>
              <a:buFontTx/>
              <a:buNone/>
            </a:pPr>
            <a:r>
              <a:rPr lang="en-US" b="0" baseline="0" dirty="0"/>
              <a:t>Introduction to Networks v</a:t>
            </a:r>
            <a:r>
              <a:rPr lang="en-US" b="0" dirty="0"/>
              <a:t>7.0 (ITN)</a:t>
            </a:r>
          </a:p>
          <a:p>
            <a:r>
              <a:rPr lang="en-US" dirty="0"/>
              <a:t>Module 17: Build a Small Network</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2</a:t>
            </a:fld>
            <a:endParaRPr lang="en-US" dirty="0"/>
          </a:p>
        </p:txBody>
      </p:sp>
    </p:spTree>
    <p:extLst>
      <p:ext uri="{BB962C8B-B14F-4D97-AF65-F5344CB8AC3E}">
        <p14:creationId xmlns:p14="http://schemas.microsoft.com/office/powerpoint/2010/main" val="5081187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17.2 - Small Network Applications and Protocols</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11</a:t>
            </a:fld>
            <a:endParaRPr lang="en-US" dirty="0"/>
          </a:p>
        </p:txBody>
      </p:sp>
    </p:spTree>
    <p:extLst>
      <p:ext uri="{BB962C8B-B14F-4D97-AF65-F5344CB8AC3E}">
        <p14:creationId xmlns:p14="http://schemas.microsoft.com/office/powerpoint/2010/main" val="39632910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58585B"/>
                </a:solidFill>
                <a:effectLst/>
                <a:latin typeface="CiscoSans"/>
              </a:rPr>
              <a:t>Network Applications</a:t>
            </a:r>
            <a:endParaRPr lang="en-US" b="0" i="0" dirty="0">
              <a:solidFill>
                <a:srgbClr val="58585B"/>
              </a:solidFill>
              <a:effectLst/>
              <a:latin typeface="CiscoSans"/>
            </a:endParaRPr>
          </a:p>
          <a:p>
            <a:pPr algn="l"/>
            <a:r>
              <a:rPr lang="en-US" b="0" i="0" dirty="0">
                <a:solidFill>
                  <a:srgbClr val="58585B"/>
                </a:solidFill>
                <a:effectLst/>
                <a:latin typeface="CiscoSans"/>
              </a:rPr>
              <a:t>Applications are the software programs used to communicate over the network. Some end-user applications are network-aware, meaning that they implement application layer protocols and are able to communicate directly with the lower layers of the protocol stack. Email clients and web browsers are examples of this type of application.</a:t>
            </a:r>
          </a:p>
          <a:p>
            <a:pPr algn="l"/>
            <a:r>
              <a:rPr lang="en-US" b="1" i="0" dirty="0">
                <a:solidFill>
                  <a:srgbClr val="58585B"/>
                </a:solidFill>
                <a:effectLst/>
                <a:latin typeface="CiscoSans"/>
              </a:rPr>
              <a:t>Application Layer Services</a:t>
            </a:r>
            <a:endParaRPr lang="en-US" b="0" i="0" dirty="0">
              <a:solidFill>
                <a:srgbClr val="58585B"/>
              </a:solidFill>
              <a:effectLst/>
              <a:latin typeface="CiscoSans"/>
            </a:endParaRPr>
          </a:p>
          <a:p>
            <a:pPr algn="l"/>
            <a:r>
              <a:rPr lang="en-US" b="0" i="0" dirty="0">
                <a:solidFill>
                  <a:srgbClr val="58585B"/>
                </a:solidFill>
                <a:effectLst/>
                <a:latin typeface="CiscoSans"/>
              </a:rPr>
              <a:t>Other programs may need the assistance of application layer services to use network resources like file transfer or network print spooling. Though transparent to an employee, these services are the programs that interface with the network and prepare the data for transfer. Different types of data, whether text, graphics or video, require different network services to ensure that they are properly prepared for processing by the functions occurring at the lower layers of the OSI model.</a:t>
            </a:r>
          </a:p>
          <a:p>
            <a:endParaRPr lang="en-US" dirty="0"/>
          </a:p>
          <a:p>
            <a:endParaRPr lang="en-US" dirty="0"/>
          </a:p>
          <a:p>
            <a:r>
              <a:rPr lang="en-US" dirty="0"/>
              <a:t>17 – Build a Small Network</a:t>
            </a:r>
          </a:p>
          <a:p>
            <a:r>
              <a:rPr lang="en-US" dirty="0"/>
              <a:t>17.2 – Small Network Applications and Protocols</a:t>
            </a:r>
          </a:p>
          <a:p>
            <a:r>
              <a:rPr lang="en-US" dirty="0"/>
              <a:t>17.2.1 – Common Applications</a:t>
            </a:r>
          </a:p>
        </p:txBody>
      </p:sp>
      <p:sp>
        <p:nvSpPr>
          <p:cNvPr id="4" name="Slide Number Placeholder 3"/>
          <p:cNvSpPr>
            <a:spLocks noGrp="1"/>
          </p:cNvSpPr>
          <p:nvPr>
            <p:ph type="sldNum" sz="quarter" idx="5"/>
          </p:nvPr>
        </p:nvSpPr>
        <p:spPr/>
        <p:txBody>
          <a:bodyPr/>
          <a:lstStyle/>
          <a:p>
            <a:fld id="{5641018C-6CAF-B84E-B92C-ECB119457FBA}" type="slidenum">
              <a:rPr lang="en-US" smtClean="0"/>
              <a:t>12</a:t>
            </a:fld>
            <a:endParaRPr lang="en-US" dirty="0"/>
          </a:p>
        </p:txBody>
      </p:sp>
    </p:spTree>
    <p:extLst>
      <p:ext uri="{BB962C8B-B14F-4D97-AF65-F5344CB8AC3E}">
        <p14:creationId xmlns:p14="http://schemas.microsoft.com/office/powerpoint/2010/main" val="19369763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17.2 – Small Network Applications and Protocols</a:t>
            </a:r>
          </a:p>
          <a:p>
            <a:r>
              <a:rPr lang="en-US" dirty="0"/>
              <a:t>17.2.2 – Common Protocols</a:t>
            </a:r>
          </a:p>
        </p:txBody>
      </p:sp>
      <p:sp>
        <p:nvSpPr>
          <p:cNvPr id="4" name="Slide Number Placeholder 3"/>
          <p:cNvSpPr>
            <a:spLocks noGrp="1"/>
          </p:cNvSpPr>
          <p:nvPr>
            <p:ph type="sldNum" sz="quarter" idx="5"/>
          </p:nvPr>
        </p:nvSpPr>
        <p:spPr/>
        <p:txBody>
          <a:bodyPr/>
          <a:lstStyle/>
          <a:p>
            <a:fld id="{5641018C-6CAF-B84E-B92C-ECB119457FBA}" type="slidenum">
              <a:rPr lang="en-US" smtClean="0"/>
              <a:t>13</a:t>
            </a:fld>
            <a:endParaRPr lang="en-US" dirty="0"/>
          </a:p>
        </p:txBody>
      </p:sp>
    </p:spTree>
    <p:extLst>
      <p:ext uri="{BB962C8B-B14F-4D97-AF65-F5344CB8AC3E}">
        <p14:creationId xmlns:p14="http://schemas.microsoft.com/office/powerpoint/2010/main" val="29114109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17.2 – Small Network Applications and Protocols</a:t>
            </a:r>
          </a:p>
          <a:p>
            <a:r>
              <a:rPr lang="en-US" dirty="0"/>
              <a:t>17.2.2 – Common Protocols (Cont.)</a:t>
            </a:r>
          </a:p>
        </p:txBody>
      </p:sp>
      <p:sp>
        <p:nvSpPr>
          <p:cNvPr id="4" name="Slide Number Placeholder 3"/>
          <p:cNvSpPr>
            <a:spLocks noGrp="1"/>
          </p:cNvSpPr>
          <p:nvPr>
            <p:ph type="sldNum" sz="quarter" idx="5"/>
          </p:nvPr>
        </p:nvSpPr>
        <p:spPr/>
        <p:txBody>
          <a:bodyPr/>
          <a:lstStyle/>
          <a:p>
            <a:fld id="{5641018C-6CAF-B84E-B92C-ECB119457FBA}" type="slidenum">
              <a:rPr lang="en-US" smtClean="0"/>
              <a:t>14</a:t>
            </a:fld>
            <a:endParaRPr lang="en-US" dirty="0"/>
          </a:p>
        </p:txBody>
      </p:sp>
    </p:spTree>
    <p:extLst>
      <p:ext uri="{BB962C8B-B14F-4D97-AF65-F5344CB8AC3E}">
        <p14:creationId xmlns:p14="http://schemas.microsoft.com/office/powerpoint/2010/main" val="37885075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17.2 – Small Network Applications and Protocols</a:t>
            </a:r>
          </a:p>
          <a:p>
            <a:r>
              <a:rPr lang="en-US" dirty="0"/>
              <a:t>17.2.3 – Voice and Video Applications</a:t>
            </a:r>
          </a:p>
          <a:p>
            <a:r>
              <a:rPr lang="en-US" dirty="0"/>
              <a:t>17.2.4 – Check Your Understanding – Small Network Applications and Protocols</a:t>
            </a:r>
          </a:p>
        </p:txBody>
      </p:sp>
      <p:sp>
        <p:nvSpPr>
          <p:cNvPr id="4" name="Slide Number Placeholder 3"/>
          <p:cNvSpPr>
            <a:spLocks noGrp="1"/>
          </p:cNvSpPr>
          <p:nvPr>
            <p:ph type="sldNum" sz="quarter" idx="5"/>
          </p:nvPr>
        </p:nvSpPr>
        <p:spPr/>
        <p:txBody>
          <a:bodyPr/>
          <a:lstStyle/>
          <a:p>
            <a:fld id="{5641018C-6CAF-B84E-B92C-ECB119457FBA}" type="slidenum">
              <a:rPr lang="en-US" smtClean="0"/>
              <a:t>15</a:t>
            </a:fld>
            <a:endParaRPr lang="en-US" dirty="0"/>
          </a:p>
        </p:txBody>
      </p:sp>
    </p:spTree>
    <p:extLst>
      <p:ext uri="{BB962C8B-B14F-4D97-AF65-F5344CB8AC3E}">
        <p14:creationId xmlns:p14="http://schemas.microsoft.com/office/powerpoint/2010/main" val="38476467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17.0 Build a Small Network</a:t>
            </a:r>
          </a:p>
          <a:p>
            <a:r>
              <a:rPr lang="en-US" dirty="0"/>
              <a:t>17.3 Scale to Larger Networks</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16</a:t>
            </a:fld>
            <a:endParaRPr lang="en-US" dirty="0"/>
          </a:p>
        </p:txBody>
      </p:sp>
    </p:spTree>
    <p:extLst>
      <p:ext uri="{BB962C8B-B14F-4D97-AF65-F5344CB8AC3E}">
        <p14:creationId xmlns:p14="http://schemas.microsoft.com/office/powerpoint/2010/main" val="12004353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17.3 – Scale to Larger Networks</a:t>
            </a:r>
          </a:p>
          <a:p>
            <a:r>
              <a:rPr lang="en-US" dirty="0"/>
              <a:t>17.3.1 – Small Network Growth</a:t>
            </a:r>
          </a:p>
        </p:txBody>
      </p:sp>
      <p:sp>
        <p:nvSpPr>
          <p:cNvPr id="4" name="Slide Number Placeholder 3"/>
          <p:cNvSpPr>
            <a:spLocks noGrp="1"/>
          </p:cNvSpPr>
          <p:nvPr>
            <p:ph type="sldNum" sz="quarter" idx="5"/>
          </p:nvPr>
        </p:nvSpPr>
        <p:spPr/>
        <p:txBody>
          <a:bodyPr/>
          <a:lstStyle/>
          <a:p>
            <a:fld id="{5641018C-6CAF-B84E-B92C-ECB119457FBA}" type="slidenum">
              <a:rPr lang="en-US" smtClean="0"/>
              <a:t>17</a:t>
            </a:fld>
            <a:endParaRPr lang="en-US" dirty="0"/>
          </a:p>
        </p:txBody>
      </p:sp>
    </p:spTree>
    <p:extLst>
      <p:ext uri="{BB962C8B-B14F-4D97-AF65-F5344CB8AC3E}">
        <p14:creationId xmlns:p14="http://schemas.microsoft.com/office/powerpoint/2010/main" val="22537056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17.3 – Scale to Larger Networks</a:t>
            </a:r>
          </a:p>
          <a:p>
            <a:r>
              <a:rPr lang="en-US" dirty="0"/>
              <a:t>17.3.2 – Protocol Analysis</a:t>
            </a:r>
          </a:p>
        </p:txBody>
      </p:sp>
      <p:sp>
        <p:nvSpPr>
          <p:cNvPr id="4" name="Slide Number Placeholder 3"/>
          <p:cNvSpPr>
            <a:spLocks noGrp="1"/>
          </p:cNvSpPr>
          <p:nvPr>
            <p:ph type="sldNum" sz="quarter" idx="5"/>
          </p:nvPr>
        </p:nvSpPr>
        <p:spPr/>
        <p:txBody>
          <a:bodyPr/>
          <a:lstStyle/>
          <a:p>
            <a:fld id="{5641018C-6CAF-B84E-B92C-ECB119457FBA}" type="slidenum">
              <a:rPr lang="en-US" smtClean="0"/>
              <a:t>18</a:t>
            </a:fld>
            <a:endParaRPr lang="en-US" dirty="0"/>
          </a:p>
        </p:txBody>
      </p:sp>
    </p:spTree>
    <p:extLst>
      <p:ext uri="{BB962C8B-B14F-4D97-AF65-F5344CB8AC3E}">
        <p14:creationId xmlns:p14="http://schemas.microsoft.com/office/powerpoint/2010/main" val="15184964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17.3 – Scale to Larger Networks</a:t>
            </a:r>
          </a:p>
          <a:p>
            <a:r>
              <a:rPr lang="en-US" dirty="0"/>
              <a:t>17.3.3 – Employee Network Utilization</a:t>
            </a:r>
          </a:p>
          <a:p>
            <a:r>
              <a:rPr lang="en-US" dirty="0"/>
              <a:t>17.3.4 – Check Your Understanding – Scale to Larger Networks</a:t>
            </a:r>
          </a:p>
        </p:txBody>
      </p:sp>
      <p:sp>
        <p:nvSpPr>
          <p:cNvPr id="4" name="Slide Number Placeholder 3"/>
          <p:cNvSpPr>
            <a:spLocks noGrp="1"/>
          </p:cNvSpPr>
          <p:nvPr>
            <p:ph type="sldNum" sz="quarter" idx="5"/>
          </p:nvPr>
        </p:nvSpPr>
        <p:spPr/>
        <p:txBody>
          <a:bodyPr/>
          <a:lstStyle/>
          <a:p>
            <a:fld id="{5641018C-6CAF-B84E-B92C-ECB119457FBA}" type="slidenum">
              <a:rPr lang="en-US" smtClean="0"/>
              <a:t>19</a:t>
            </a:fld>
            <a:endParaRPr lang="en-US" dirty="0"/>
          </a:p>
        </p:txBody>
      </p:sp>
    </p:spTree>
    <p:extLst>
      <p:ext uri="{BB962C8B-B14F-4D97-AF65-F5344CB8AC3E}">
        <p14:creationId xmlns:p14="http://schemas.microsoft.com/office/powerpoint/2010/main" val="6204512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17.0 Build a Small Network</a:t>
            </a:r>
          </a:p>
          <a:p>
            <a:r>
              <a:rPr lang="en-US" dirty="0"/>
              <a:t>17.4 Verify Connectivity</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20</a:t>
            </a:fld>
            <a:endParaRPr lang="en-US" dirty="0"/>
          </a:p>
        </p:txBody>
      </p:sp>
    </p:spTree>
    <p:extLst>
      <p:ext uri="{BB962C8B-B14F-4D97-AF65-F5344CB8AC3E}">
        <p14:creationId xmlns:p14="http://schemas.microsoft.com/office/powerpoint/2010/main" val="2668384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C839C26-801B-42B6-A101-60F37FE2B0A8}" type="slidenum">
              <a:rPr lang="en-US" sz="800" b="0">
                <a:solidFill>
                  <a:prstClr val="black"/>
                </a:solidFill>
              </a:rPr>
              <a:pPr algn="r"/>
              <a:t>3</a:t>
            </a:fld>
            <a:endParaRPr lang="en-US" sz="800" b="0" dirty="0">
              <a:solidFill>
                <a:prstClr val="black"/>
              </a:solidFill>
            </a:endParaRPr>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GB" dirty="0"/>
              <a:t>17.0.2</a:t>
            </a:r>
          </a:p>
        </p:txBody>
      </p:sp>
    </p:spTree>
    <p:extLst>
      <p:ext uri="{BB962C8B-B14F-4D97-AF65-F5344CB8AC3E}">
        <p14:creationId xmlns:p14="http://schemas.microsoft.com/office/powerpoint/2010/main" val="17344456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17.4.1 – Verify Connectivity with Ping</a:t>
            </a:r>
          </a:p>
        </p:txBody>
      </p:sp>
      <p:sp>
        <p:nvSpPr>
          <p:cNvPr id="4" name="Slide Number Placeholder 3"/>
          <p:cNvSpPr>
            <a:spLocks noGrp="1"/>
          </p:cNvSpPr>
          <p:nvPr>
            <p:ph type="sldNum" sz="quarter" idx="5"/>
          </p:nvPr>
        </p:nvSpPr>
        <p:spPr/>
        <p:txBody>
          <a:bodyPr/>
          <a:lstStyle/>
          <a:p>
            <a:fld id="{5641018C-6CAF-B84E-B92C-ECB119457FBA}" type="slidenum">
              <a:rPr lang="en-US" smtClean="0"/>
              <a:t>21</a:t>
            </a:fld>
            <a:endParaRPr lang="en-US" dirty="0"/>
          </a:p>
        </p:txBody>
      </p:sp>
    </p:spTree>
    <p:extLst>
      <p:ext uri="{BB962C8B-B14F-4D97-AF65-F5344CB8AC3E}">
        <p14:creationId xmlns:p14="http://schemas.microsoft.com/office/powerpoint/2010/main" val="20403565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17.4.1 – Verify Connectivity with Ping (Cont.)</a:t>
            </a:r>
          </a:p>
        </p:txBody>
      </p:sp>
      <p:sp>
        <p:nvSpPr>
          <p:cNvPr id="4" name="Slide Number Placeholder 3"/>
          <p:cNvSpPr>
            <a:spLocks noGrp="1"/>
          </p:cNvSpPr>
          <p:nvPr>
            <p:ph type="sldNum" sz="quarter" idx="5"/>
          </p:nvPr>
        </p:nvSpPr>
        <p:spPr/>
        <p:txBody>
          <a:bodyPr/>
          <a:lstStyle/>
          <a:p>
            <a:fld id="{5641018C-6CAF-B84E-B92C-ECB119457FBA}" type="slidenum">
              <a:rPr lang="en-US" smtClean="0"/>
              <a:t>22</a:t>
            </a:fld>
            <a:endParaRPr lang="en-US" dirty="0"/>
          </a:p>
        </p:txBody>
      </p:sp>
    </p:spTree>
    <p:extLst>
      <p:ext uri="{BB962C8B-B14F-4D97-AF65-F5344CB8AC3E}">
        <p14:creationId xmlns:p14="http://schemas.microsoft.com/office/powerpoint/2010/main" val="5218775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17.4.2 – Extended Ping</a:t>
            </a:r>
          </a:p>
        </p:txBody>
      </p:sp>
      <p:sp>
        <p:nvSpPr>
          <p:cNvPr id="4" name="Slide Number Placeholder 3"/>
          <p:cNvSpPr>
            <a:spLocks noGrp="1"/>
          </p:cNvSpPr>
          <p:nvPr>
            <p:ph type="sldNum" sz="quarter" idx="5"/>
          </p:nvPr>
        </p:nvSpPr>
        <p:spPr/>
        <p:txBody>
          <a:bodyPr/>
          <a:lstStyle/>
          <a:p>
            <a:fld id="{5641018C-6CAF-B84E-B92C-ECB119457FBA}" type="slidenum">
              <a:rPr lang="en-US" smtClean="0"/>
              <a:t>23</a:t>
            </a:fld>
            <a:endParaRPr lang="en-US" dirty="0"/>
          </a:p>
        </p:txBody>
      </p:sp>
    </p:spTree>
    <p:extLst>
      <p:ext uri="{BB962C8B-B14F-4D97-AF65-F5344CB8AC3E}">
        <p14:creationId xmlns:p14="http://schemas.microsoft.com/office/powerpoint/2010/main" val="19888469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17.4.3 – Verify Connectivity with Traceroute</a:t>
            </a:r>
          </a:p>
        </p:txBody>
      </p:sp>
      <p:sp>
        <p:nvSpPr>
          <p:cNvPr id="4" name="Slide Number Placeholder 3"/>
          <p:cNvSpPr>
            <a:spLocks noGrp="1"/>
          </p:cNvSpPr>
          <p:nvPr>
            <p:ph type="sldNum" sz="quarter" idx="5"/>
          </p:nvPr>
        </p:nvSpPr>
        <p:spPr/>
        <p:txBody>
          <a:bodyPr/>
          <a:lstStyle/>
          <a:p>
            <a:fld id="{5641018C-6CAF-B84E-B92C-ECB119457FBA}" type="slidenum">
              <a:rPr lang="en-US" smtClean="0"/>
              <a:t>24</a:t>
            </a:fld>
            <a:endParaRPr lang="en-US" dirty="0"/>
          </a:p>
        </p:txBody>
      </p:sp>
    </p:spTree>
    <p:extLst>
      <p:ext uri="{BB962C8B-B14F-4D97-AF65-F5344CB8AC3E}">
        <p14:creationId xmlns:p14="http://schemas.microsoft.com/office/powerpoint/2010/main" val="12259269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err="1"/>
              <a:t>tracert</a:t>
            </a:r>
            <a:r>
              <a:rPr lang="fr-FR" dirty="0"/>
              <a:t> www.apu.edu.my</a:t>
            </a:r>
          </a:p>
          <a:p>
            <a:endParaRPr lang="en-US" dirty="0"/>
          </a:p>
          <a:p>
            <a:r>
              <a:rPr lang="en-US" dirty="0"/>
              <a:t>17 – Build a Small Network</a:t>
            </a:r>
          </a:p>
          <a:p>
            <a:r>
              <a:rPr lang="en-US" dirty="0"/>
              <a:t>17.4 – Verify Connectivity</a:t>
            </a:r>
          </a:p>
          <a:p>
            <a:r>
              <a:rPr lang="en-US" dirty="0"/>
              <a:t>17.4.3 – Verify Connectivity with Traceroute (Cont.)</a:t>
            </a:r>
          </a:p>
        </p:txBody>
      </p:sp>
      <p:sp>
        <p:nvSpPr>
          <p:cNvPr id="4" name="Slide Number Placeholder 3"/>
          <p:cNvSpPr>
            <a:spLocks noGrp="1"/>
          </p:cNvSpPr>
          <p:nvPr>
            <p:ph type="sldNum" sz="quarter" idx="5"/>
          </p:nvPr>
        </p:nvSpPr>
        <p:spPr/>
        <p:txBody>
          <a:bodyPr/>
          <a:lstStyle/>
          <a:p>
            <a:fld id="{5641018C-6CAF-B84E-B92C-ECB119457FBA}" type="slidenum">
              <a:rPr lang="en-US" smtClean="0"/>
              <a:t>25</a:t>
            </a:fld>
            <a:endParaRPr lang="en-US" dirty="0"/>
          </a:p>
        </p:txBody>
      </p:sp>
    </p:spTree>
    <p:extLst>
      <p:ext uri="{BB962C8B-B14F-4D97-AF65-F5344CB8AC3E}">
        <p14:creationId xmlns:p14="http://schemas.microsoft.com/office/powerpoint/2010/main" val="21563435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17.4.3 – Verify Connectivity with Traceroute (Cont.)</a:t>
            </a:r>
          </a:p>
        </p:txBody>
      </p:sp>
      <p:sp>
        <p:nvSpPr>
          <p:cNvPr id="4" name="Slide Number Placeholder 3"/>
          <p:cNvSpPr>
            <a:spLocks noGrp="1"/>
          </p:cNvSpPr>
          <p:nvPr>
            <p:ph type="sldNum" sz="quarter" idx="5"/>
          </p:nvPr>
        </p:nvSpPr>
        <p:spPr/>
        <p:txBody>
          <a:bodyPr/>
          <a:lstStyle/>
          <a:p>
            <a:fld id="{5641018C-6CAF-B84E-B92C-ECB119457FBA}" type="slidenum">
              <a:rPr lang="en-US" smtClean="0"/>
              <a:t>26</a:t>
            </a:fld>
            <a:endParaRPr lang="en-US" dirty="0"/>
          </a:p>
        </p:txBody>
      </p:sp>
    </p:spTree>
    <p:extLst>
      <p:ext uri="{BB962C8B-B14F-4D97-AF65-F5344CB8AC3E}">
        <p14:creationId xmlns:p14="http://schemas.microsoft.com/office/powerpoint/2010/main" val="36084038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17.4.4 – Extended Traceroute</a:t>
            </a:r>
          </a:p>
        </p:txBody>
      </p:sp>
      <p:sp>
        <p:nvSpPr>
          <p:cNvPr id="4" name="Slide Number Placeholder 3"/>
          <p:cNvSpPr>
            <a:spLocks noGrp="1"/>
          </p:cNvSpPr>
          <p:nvPr>
            <p:ph type="sldNum" sz="quarter" idx="5"/>
          </p:nvPr>
        </p:nvSpPr>
        <p:spPr/>
        <p:txBody>
          <a:bodyPr/>
          <a:lstStyle/>
          <a:p>
            <a:fld id="{5641018C-6CAF-B84E-B92C-ECB119457FBA}" type="slidenum">
              <a:rPr lang="en-US" smtClean="0"/>
              <a:t>27</a:t>
            </a:fld>
            <a:endParaRPr lang="en-US" dirty="0"/>
          </a:p>
        </p:txBody>
      </p:sp>
    </p:spTree>
    <p:extLst>
      <p:ext uri="{BB962C8B-B14F-4D97-AF65-F5344CB8AC3E}">
        <p14:creationId xmlns:p14="http://schemas.microsoft.com/office/powerpoint/2010/main" val="19016930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17.4.4 – Extended Traceroute (Cont.)</a:t>
            </a:r>
          </a:p>
        </p:txBody>
      </p:sp>
      <p:sp>
        <p:nvSpPr>
          <p:cNvPr id="4" name="Slide Number Placeholder 3"/>
          <p:cNvSpPr>
            <a:spLocks noGrp="1"/>
          </p:cNvSpPr>
          <p:nvPr>
            <p:ph type="sldNum" sz="quarter" idx="5"/>
          </p:nvPr>
        </p:nvSpPr>
        <p:spPr/>
        <p:txBody>
          <a:bodyPr/>
          <a:lstStyle/>
          <a:p>
            <a:fld id="{5641018C-6CAF-B84E-B92C-ECB119457FBA}" type="slidenum">
              <a:rPr lang="en-US" smtClean="0"/>
              <a:t>28</a:t>
            </a:fld>
            <a:endParaRPr lang="en-US" dirty="0"/>
          </a:p>
        </p:txBody>
      </p:sp>
    </p:spTree>
    <p:extLst>
      <p:ext uri="{BB962C8B-B14F-4D97-AF65-F5344CB8AC3E}">
        <p14:creationId xmlns:p14="http://schemas.microsoft.com/office/powerpoint/2010/main" val="26164822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17.4 – Verify Connectivity</a:t>
            </a:r>
          </a:p>
          <a:p>
            <a:r>
              <a:rPr lang="en-US" dirty="0"/>
              <a:t>17.4.5 – Network Baseline</a:t>
            </a:r>
          </a:p>
        </p:txBody>
      </p:sp>
      <p:sp>
        <p:nvSpPr>
          <p:cNvPr id="4" name="Slide Number Placeholder 3"/>
          <p:cNvSpPr>
            <a:spLocks noGrp="1"/>
          </p:cNvSpPr>
          <p:nvPr>
            <p:ph type="sldNum" sz="quarter" idx="5"/>
          </p:nvPr>
        </p:nvSpPr>
        <p:spPr/>
        <p:txBody>
          <a:bodyPr/>
          <a:lstStyle/>
          <a:p>
            <a:fld id="{5641018C-6CAF-B84E-B92C-ECB119457FBA}" type="slidenum">
              <a:rPr lang="en-US" smtClean="0"/>
              <a:t>29</a:t>
            </a:fld>
            <a:endParaRPr lang="en-US" dirty="0"/>
          </a:p>
        </p:txBody>
      </p:sp>
    </p:spTree>
    <p:extLst>
      <p:ext uri="{BB962C8B-B14F-4D97-AF65-F5344CB8AC3E}">
        <p14:creationId xmlns:p14="http://schemas.microsoft.com/office/powerpoint/2010/main" val="8418669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17.0 Build a Small Network</a:t>
            </a:r>
          </a:p>
          <a:p>
            <a:r>
              <a:rPr lang="en-US" dirty="0"/>
              <a:t>17.5 Host and IOS Commands</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30</a:t>
            </a:fld>
            <a:endParaRPr lang="en-US" dirty="0"/>
          </a:p>
        </p:txBody>
      </p:sp>
    </p:spTree>
    <p:extLst>
      <p:ext uri="{BB962C8B-B14F-4D97-AF65-F5344CB8AC3E}">
        <p14:creationId xmlns:p14="http://schemas.microsoft.com/office/powerpoint/2010/main" val="165286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dirty="0"/>
          </a:p>
        </p:txBody>
      </p:sp>
      <p:sp>
        <p:nvSpPr>
          <p:cNvPr id="4" name="Slide Number Placeholder 3"/>
          <p:cNvSpPr>
            <a:spLocks noGrp="1"/>
          </p:cNvSpPr>
          <p:nvPr>
            <p:ph type="sldNum" sz="quarter" idx="5"/>
          </p:nvPr>
        </p:nvSpPr>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5641018C-6CAF-B84E-B92C-ECB119457FBA}" type="slidenum">
              <a:rPr kumimoji="0" lang="en-US" sz="1200" b="0" i="0" u="none" strike="noStrike" kern="1200" cap="none" spc="0" normalizeH="0" baseline="0" noProof="0" smtClean="0">
                <a:ln>
                  <a:noFill/>
                </a:ln>
                <a:solidFill>
                  <a:prstClr val="black"/>
                </a:solidFill>
                <a:effectLst/>
                <a:uLnTx/>
                <a:uFillTx/>
                <a:latin typeface="Arial" charset="0"/>
                <a:ea typeface="ＭＳ Ｐゴシック" pitchFamily="34"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Arial" charset="0"/>
              <a:ea typeface="ＭＳ Ｐゴシック" pitchFamily="34" charset="-128"/>
              <a:cs typeface="+mn-cs"/>
            </a:endParaRPr>
          </a:p>
        </p:txBody>
      </p:sp>
    </p:spTree>
    <p:extLst>
      <p:ext uri="{BB962C8B-B14F-4D97-AF65-F5344CB8AC3E}">
        <p14:creationId xmlns:p14="http://schemas.microsoft.com/office/powerpoint/2010/main" val="25935143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17.5.1 – IP Configuration on a Windows Host</a:t>
            </a:r>
          </a:p>
        </p:txBody>
      </p:sp>
      <p:sp>
        <p:nvSpPr>
          <p:cNvPr id="4" name="Slide Number Placeholder 3"/>
          <p:cNvSpPr>
            <a:spLocks noGrp="1"/>
          </p:cNvSpPr>
          <p:nvPr>
            <p:ph type="sldNum" sz="quarter" idx="5"/>
          </p:nvPr>
        </p:nvSpPr>
        <p:spPr/>
        <p:txBody>
          <a:bodyPr/>
          <a:lstStyle/>
          <a:p>
            <a:fld id="{5641018C-6CAF-B84E-B92C-ECB119457FBA}" type="slidenum">
              <a:rPr lang="en-US" smtClean="0"/>
              <a:t>31</a:t>
            </a:fld>
            <a:endParaRPr lang="en-US" dirty="0"/>
          </a:p>
        </p:txBody>
      </p:sp>
    </p:spTree>
    <p:extLst>
      <p:ext uri="{BB962C8B-B14F-4D97-AF65-F5344CB8AC3E}">
        <p14:creationId xmlns:p14="http://schemas.microsoft.com/office/powerpoint/2010/main" val="6916202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17.5.2 – IP Configuration on a Linux Host</a:t>
            </a:r>
          </a:p>
        </p:txBody>
      </p:sp>
      <p:sp>
        <p:nvSpPr>
          <p:cNvPr id="4" name="Slide Number Placeholder 3"/>
          <p:cNvSpPr>
            <a:spLocks noGrp="1"/>
          </p:cNvSpPr>
          <p:nvPr>
            <p:ph type="sldNum" sz="quarter" idx="5"/>
          </p:nvPr>
        </p:nvSpPr>
        <p:spPr/>
        <p:txBody>
          <a:bodyPr/>
          <a:lstStyle/>
          <a:p>
            <a:fld id="{5641018C-6CAF-B84E-B92C-ECB119457FBA}" type="slidenum">
              <a:rPr lang="en-US" smtClean="0"/>
              <a:t>32</a:t>
            </a:fld>
            <a:endParaRPr lang="en-US" dirty="0"/>
          </a:p>
        </p:txBody>
      </p:sp>
    </p:spTree>
    <p:extLst>
      <p:ext uri="{BB962C8B-B14F-4D97-AF65-F5344CB8AC3E}">
        <p14:creationId xmlns:p14="http://schemas.microsoft.com/office/powerpoint/2010/main" val="14075714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17.5.3 – IP Configuration on a macOS Host</a:t>
            </a:r>
          </a:p>
        </p:txBody>
      </p:sp>
      <p:sp>
        <p:nvSpPr>
          <p:cNvPr id="4" name="Slide Number Placeholder 3"/>
          <p:cNvSpPr>
            <a:spLocks noGrp="1"/>
          </p:cNvSpPr>
          <p:nvPr>
            <p:ph type="sldNum" sz="quarter" idx="5"/>
          </p:nvPr>
        </p:nvSpPr>
        <p:spPr/>
        <p:txBody>
          <a:bodyPr/>
          <a:lstStyle/>
          <a:p>
            <a:fld id="{5641018C-6CAF-B84E-B92C-ECB119457FBA}" type="slidenum">
              <a:rPr lang="en-US" smtClean="0"/>
              <a:t>33</a:t>
            </a:fld>
            <a:endParaRPr lang="en-US" dirty="0"/>
          </a:p>
        </p:txBody>
      </p:sp>
    </p:spTree>
    <p:extLst>
      <p:ext uri="{BB962C8B-B14F-4D97-AF65-F5344CB8AC3E}">
        <p14:creationId xmlns:p14="http://schemas.microsoft.com/office/powerpoint/2010/main" val="11619261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17.5.4 – The </a:t>
            </a:r>
            <a:r>
              <a:rPr lang="en-US" dirty="0" err="1"/>
              <a:t>arp</a:t>
            </a:r>
            <a:r>
              <a:rPr lang="en-US" dirty="0"/>
              <a:t> Command</a:t>
            </a:r>
          </a:p>
        </p:txBody>
      </p:sp>
      <p:sp>
        <p:nvSpPr>
          <p:cNvPr id="4" name="Slide Number Placeholder 3"/>
          <p:cNvSpPr>
            <a:spLocks noGrp="1"/>
          </p:cNvSpPr>
          <p:nvPr>
            <p:ph type="sldNum" sz="quarter" idx="5"/>
          </p:nvPr>
        </p:nvSpPr>
        <p:spPr/>
        <p:txBody>
          <a:bodyPr/>
          <a:lstStyle/>
          <a:p>
            <a:fld id="{5641018C-6CAF-B84E-B92C-ECB119457FBA}" type="slidenum">
              <a:rPr lang="en-US" smtClean="0"/>
              <a:t>34</a:t>
            </a:fld>
            <a:endParaRPr lang="en-US" dirty="0"/>
          </a:p>
        </p:txBody>
      </p:sp>
    </p:spTree>
    <p:extLst>
      <p:ext uri="{BB962C8B-B14F-4D97-AF65-F5344CB8AC3E}">
        <p14:creationId xmlns:p14="http://schemas.microsoft.com/office/powerpoint/2010/main" val="244043106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17.5.5 – Common show Commands Revisited</a:t>
            </a:r>
          </a:p>
        </p:txBody>
      </p:sp>
      <p:sp>
        <p:nvSpPr>
          <p:cNvPr id="4" name="Slide Number Placeholder 3"/>
          <p:cNvSpPr>
            <a:spLocks noGrp="1"/>
          </p:cNvSpPr>
          <p:nvPr>
            <p:ph type="sldNum" sz="quarter" idx="5"/>
          </p:nvPr>
        </p:nvSpPr>
        <p:spPr/>
        <p:txBody>
          <a:bodyPr/>
          <a:lstStyle/>
          <a:p>
            <a:fld id="{5641018C-6CAF-B84E-B92C-ECB119457FBA}" type="slidenum">
              <a:rPr lang="en-US" smtClean="0"/>
              <a:t>35</a:t>
            </a:fld>
            <a:endParaRPr lang="en-US" dirty="0"/>
          </a:p>
        </p:txBody>
      </p:sp>
    </p:spTree>
    <p:extLst>
      <p:ext uri="{BB962C8B-B14F-4D97-AF65-F5344CB8AC3E}">
        <p14:creationId xmlns:p14="http://schemas.microsoft.com/office/powerpoint/2010/main" val="42313168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17.5.6 – The show </a:t>
            </a:r>
            <a:r>
              <a:rPr lang="en-US" dirty="0" err="1"/>
              <a:t>cdp</a:t>
            </a:r>
            <a:r>
              <a:rPr lang="en-US" dirty="0"/>
              <a:t> neighbors Command</a:t>
            </a:r>
          </a:p>
        </p:txBody>
      </p:sp>
      <p:sp>
        <p:nvSpPr>
          <p:cNvPr id="4" name="Slide Number Placeholder 3"/>
          <p:cNvSpPr>
            <a:spLocks noGrp="1"/>
          </p:cNvSpPr>
          <p:nvPr>
            <p:ph type="sldNum" sz="quarter" idx="5"/>
          </p:nvPr>
        </p:nvSpPr>
        <p:spPr/>
        <p:txBody>
          <a:bodyPr/>
          <a:lstStyle/>
          <a:p>
            <a:fld id="{5641018C-6CAF-B84E-B92C-ECB119457FBA}" type="slidenum">
              <a:rPr lang="en-US" smtClean="0"/>
              <a:t>36</a:t>
            </a:fld>
            <a:endParaRPr lang="en-US" dirty="0"/>
          </a:p>
        </p:txBody>
      </p:sp>
    </p:spTree>
    <p:extLst>
      <p:ext uri="{BB962C8B-B14F-4D97-AF65-F5344CB8AC3E}">
        <p14:creationId xmlns:p14="http://schemas.microsoft.com/office/powerpoint/2010/main" val="332354378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17.5 - Host and IOS Commands</a:t>
            </a:r>
          </a:p>
          <a:p>
            <a:r>
              <a:rPr lang="en-US" dirty="0"/>
              <a:t>17.5.7 – The show </a:t>
            </a:r>
            <a:r>
              <a:rPr lang="en-US" dirty="0" err="1"/>
              <a:t>ip</a:t>
            </a:r>
            <a:r>
              <a:rPr lang="en-US" dirty="0"/>
              <a:t> interface brief Command</a:t>
            </a:r>
          </a:p>
        </p:txBody>
      </p:sp>
      <p:sp>
        <p:nvSpPr>
          <p:cNvPr id="4" name="Slide Number Placeholder 3"/>
          <p:cNvSpPr>
            <a:spLocks noGrp="1"/>
          </p:cNvSpPr>
          <p:nvPr>
            <p:ph type="sldNum" sz="quarter" idx="5"/>
          </p:nvPr>
        </p:nvSpPr>
        <p:spPr/>
        <p:txBody>
          <a:bodyPr/>
          <a:lstStyle/>
          <a:p>
            <a:fld id="{5641018C-6CAF-B84E-B92C-ECB119457FBA}" type="slidenum">
              <a:rPr lang="en-US" smtClean="0"/>
              <a:t>37</a:t>
            </a:fld>
            <a:endParaRPr lang="en-US" dirty="0"/>
          </a:p>
        </p:txBody>
      </p:sp>
    </p:spTree>
    <p:extLst>
      <p:ext uri="{BB962C8B-B14F-4D97-AF65-F5344CB8AC3E}">
        <p14:creationId xmlns:p14="http://schemas.microsoft.com/office/powerpoint/2010/main" val="21148889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38</a:t>
            </a:fld>
            <a:endParaRPr lang="en-US" dirty="0"/>
          </a:p>
        </p:txBody>
      </p:sp>
    </p:spTree>
    <p:extLst>
      <p:ext uri="{BB962C8B-B14F-4D97-AF65-F5344CB8AC3E}">
        <p14:creationId xmlns:p14="http://schemas.microsoft.com/office/powerpoint/2010/main" val="176364785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17.6 – Troubleshooting Methodologies</a:t>
            </a:r>
          </a:p>
          <a:p>
            <a:r>
              <a:rPr lang="en-US" dirty="0"/>
              <a:t>17.6.1 – Basic Troubleshooting Approaches</a:t>
            </a:r>
          </a:p>
        </p:txBody>
      </p:sp>
      <p:sp>
        <p:nvSpPr>
          <p:cNvPr id="4" name="Slide Number Placeholder 3"/>
          <p:cNvSpPr>
            <a:spLocks noGrp="1"/>
          </p:cNvSpPr>
          <p:nvPr>
            <p:ph type="sldNum" sz="quarter" idx="5"/>
          </p:nvPr>
        </p:nvSpPr>
        <p:spPr/>
        <p:txBody>
          <a:bodyPr/>
          <a:lstStyle/>
          <a:p>
            <a:fld id="{5641018C-6CAF-B84E-B92C-ECB119457FBA}" type="slidenum">
              <a:rPr lang="en-US" smtClean="0"/>
              <a:t>39</a:t>
            </a:fld>
            <a:endParaRPr lang="en-US" dirty="0"/>
          </a:p>
        </p:txBody>
      </p:sp>
    </p:spTree>
    <p:extLst>
      <p:ext uri="{BB962C8B-B14F-4D97-AF65-F5344CB8AC3E}">
        <p14:creationId xmlns:p14="http://schemas.microsoft.com/office/powerpoint/2010/main" val="8589145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17.6 – Troubleshooting Methodologies</a:t>
            </a:r>
          </a:p>
          <a:p>
            <a:r>
              <a:rPr lang="en-US" dirty="0"/>
              <a:t>17.6.3 – The debug Command</a:t>
            </a:r>
          </a:p>
        </p:txBody>
      </p:sp>
      <p:sp>
        <p:nvSpPr>
          <p:cNvPr id="4" name="Slide Number Placeholder 3"/>
          <p:cNvSpPr>
            <a:spLocks noGrp="1"/>
          </p:cNvSpPr>
          <p:nvPr>
            <p:ph type="sldNum" sz="quarter" idx="5"/>
          </p:nvPr>
        </p:nvSpPr>
        <p:spPr/>
        <p:txBody>
          <a:bodyPr/>
          <a:lstStyle/>
          <a:p>
            <a:fld id="{5641018C-6CAF-B84E-B92C-ECB119457FBA}" type="slidenum">
              <a:rPr lang="en-US" smtClean="0"/>
              <a:t>40</a:t>
            </a:fld>
            <a:endParaRPr lang="en-US" dirty="0"/>
          </a:p>
        </p:txBody>
      </p:sp>
    </p:spTree>
    <p:extLst>
      <p:ext uri="{BB962C8B-B14F-4D97-AF65-F5344CB8AC3E}">
        <p14:creationId xmlns:p14="http://schemas.microsoft.com/office/powerpoint/2010/main" val="16878604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17.1 – Devices in a Small Network</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5</a:t>
            </a:fld>
            <a:endParaRPr lang="en-US" dirty="0"/>
          </a:p>
        </p:txBody>
      </p:sp>
    </p:spTree>
    <p:extLst>
      <p:ext uri="{BB962C8B-B14F-4D97-AF65-F5344CB8AC3E}">
        <p14:creationId xmlns:p14="http://schemas.microsoft.com/office/powerpoint/2010/main" val="6255296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17.6 – Troubleshooting Methodologies</a:t>
            </a:r>
          </a:p>
          <a:p>
            <a:r>
              <a:rPr lang="en-US" dirty="0"/>
              <a:t>17.6.4 – The terminal monitor Command</a:t>
            </a:r>
          </a:p>
          <a:p>
            <a:r>
              <a:rPr lang="en-US" dirty="0"/>
              <a:t>17.6.5 – Check Your Understanding – Troubleshooting Methodologies</a:t>
            </a:r>
          </a:p>
        </p:txBody>
      </p:sp>
      <p:sp>
        <p:nvSpPr>
          <p:cNvPr id="4" name="Slide Number Placeholder 3"/>
          <p:cNvSpPr>
            <a:spLocks noGrp="1"/>
          </p:cNvSpPr>
          <p:nvPr>
            <p:ph type="sldNum" sz="quarter" idx="5"/>
          </p:nvPr>
        </p:nvSpPr>
        <p:spPr/>
        <p:txBody>
          <a:bodyPr/>
          <a:lstStyle/>
          <a:p>
            <a:fld id="{5641018C-6CAF-B84E-B92C-ECB119457FBA}" type="slidenum">
              <a:rPr lang="en-US" smtClean="0"/>
              <a:t>41</a:t>
            </a:fld>
            <a:endParaRPr lang="en-US" dirty="0"/>
          </a:p>
        </p:txBody>
      </p:sp>
    </p:spTree>
    <p:extLst>
      <p:ext uri="{BB962C8B-B14F-4D97-AF65-F5344CB8AC3E}">
        <p14:creationId xmlns:p14="http://schemas.microsoft.com/office/powerpoint/2010/main" val="5481719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42</a:t>
            </a:fld>
            <a:endParaRPr lang="en-US" dirty="0"/>
          </a:p>
        </p:txBody>
      </p:sp>
    </p:spTree>
    <p:extLst>
      <p:ext uri="{BB962C8B-B14F-4D97-AF65-F5344CB8AC3E}">
        <p14:creationId xmlns:p14="http://schemas.microsoft.com/office/powerpoint/2010/main" val="428810640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17.7 – Troubleshooting Scenarios</a:t>
            </a:r>
          </a:p>
          <a:p>
            <a:r>
              <a:rPr lang="en-US" dirty="0"/>
              <a:t>17.7.2 – IP Addressing Issues on IOS Devices</a:t>
            </a:r>
          </a:p>
        </p:txBody>
      </p:sp>
      <p:sp>
        <p:nvSpPr>
          <p:cNvPr id="4" name="Slide Number Placeholder 3"/>
          <p:cNvSpPr>
            <a:spLocks noGrp="1"/>
          </p:cNvSpPr>
          <p:nvPr>
            <p:ph type="sldNum" sz="quarter" idx="5"/>
          </p:nvPr>
        </p:nvSpPr>
        <p:spPr/>
        <p:txBody>
          <a:bodyPr/>
          <a:lstStyle/>
          <a:p>
            <a:fld id="{5641018C-6CAF-B84E-B92C-ECB119457FBA}" type="slidenum">
              <a:rPr lang="en-US" smtClean="0"/>
              <a:t>43</a:t>
            </a:fld>
            <a:endParaRPr lang="en-US" dirty="0"/>
          </a:p>
        </p:txBody>
      </p:sp>
    </p:spTree>
    <p:extLst>
      <p:ext uri="{BB962C8B-B14F-4D97-AF65-F5344CB8AC3E}">
        <p14:creationId xmlns:p14="http://schemas.microsoft.com/office/powerpoint/2010/main" val="372407256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17.7 – Troubleshooting Scenarios</a:t>
            </a:r>
          </a:p>
          <a:p>
            <a:r>
              <a:rPr lang="en-US" dirty="0"/>
              <a:t>17.7.3 – IP Addressing Issues on End Devices</a:t>
            </a:r>
          </a:p>
        </p:txBody>
      </p:sp>
      <p:sp>
        <p:nvSpPr>
          <p:cNvPr id="4" name="Slide Number Placeholder 3"/>
          <p:cNvSpPr>
            <a:spLocks noGrp="1"/>
          </p:cNvSpPr>
          <p:nvPr>
            <p:ph type="sldNum" sz="quarter" idx="5"/>
          </p:nvPr>
        </p:nvSpPr>
        <p:spPr/>
        <p:txBody>
          <a:bodyPr/>
          <a:lstStyle/>
          <a:p>
            <a:fld id="{5641018C-6CAF-B84E-B92C-ECB119457FBA}" type="slidenum">
              <a:rPr lang="en-US" smtClean="0"/>
              <a:t>44</a:t>
            </a:fld>
            <a:endParaRPr lang="en-US" dirty="0"/>
          </a:p>
        </p:txBody>
      </p:sp>
    </p:spTree>
    <p:extLst>
      <p:ext uri="{BB962C8B-B14F-4D97-AF65-F5344CB8AC3E}">
        <p14:creationId xmlns:p14="http://schemas.microsoft.com/office/powerpoint/2010/main" val="358389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17.7 – Troubleshooting Scenarios</a:t>
            </a:r>
          </a:p>
          <a:p>
            <a:r>
              <a:rPr lang="en-US" dirty="0"/>
              <a:t>17.7.4 – Default Gateway Issues</a:t>
            </a:r>
          </a:p>
        </p:txBody>
      </p:sp>
      <p:sp>
        <p:nvSpPr>
          <p:cNvPr id="4" name="Slide Number Placeholder 3"/>
          <p:cNvSpPr>
            <a:spLocks noGrp="1"/>
          </p:cNvSpPr>
          <p:nvPr>
            <p:ph type="sldNum" sz="quarter" idx="5"/>
          </p:nvPr>
        </p:nvSpPr>
        <p:spPr/>
        <p:txBody>
          <a:bodyPr/>
          <a:lstStyle/>
          <a:p>
            <a:fld id="{5641018C-6CAF-B84E-B92C-ECB119457FBA}" type="slidenum">
              <a:rPr lang="en-US" smtClean="0"/>
              <a:t>45</a:t>
            </a:fld>
            <a:endParaRPr lang="en-US" dirty="0"/>
          </a:p>
        </p:txBody>
      </p:sp>
    </p:spTree>
    <p:extLst>
      <p:ext uri="{BB962C8B-B14F-4D97-AF65-F5344CB8AC3E}">
        <p14:creationId xmlns:p14="http://schemas.microsoft.com/office/powerpoint/2010/main" val="30432465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4-Physical Layer</a:t>
            </a:r>
          </a:p>
          <a:p>
            <a:r>
              <a:rPr lang="en-US" dirty="0"/>
              <a:t>4.8 - Summary</a:t>
            </a:r>
          </a:p>
          <a:p>
            <a:pPr>
              <a:buFontTx/>
              <a:buNone/>
            </a:pPr>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46</a:t>
            </a:fld>
            <a:endParaRPr lang="en-US" dirty="0"/>
          </a:p>
        </p:txBody>
      </p:sp>
    </p:spTree>
    <p:extLst>
      <p:ext uri="{BB962C8B-B14F-4D97-AF65-F5344CB8AC3E}">
        <p14:creationId xmlns:p14="http://schemas.microsoft.com/office/powerpoint/2010/main" val="90487186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641018C-6CAF-B84E-B92C-ECB119457FBA}" type="slidenum">
              <a:rPr lang="en-US" smtClean="0"/>
              <a:t>50</a:t>
            </a:fld>
            <a:endParaRPr lang="en-US" dirty="0"/>
          </a:p>
        </p:txBody>
      </p:sp>
    </p:spTree>
    <p:extLst>
      <p:ext uri="{BB962C8B-B14F-4D97-AF65-F5344CB8AC3E}">
        <p14:creationId xmlns:p14="http://schemas.microsoft.com/office/powerpoint/2010/main" val="1591394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17.1 – Devices in a Small Network</a:t>
            </a:r>
          </a:p>
          <a:p>
            <a:r>
              <a:rPr lang="en-US" dirty="0"/>
              <a:t>17.1.1 – Small Network Topologies</a:t>
            </a:r>
          </a:p>
        </p:txBody>
      </p:sp>
      <p:sp>
        <p:nvSpPr>
          <p:cNvPr id="4" name="Slide Number Placeholder 3"/>
          <p:cNvSpPr>
            <a:spLocks noGrp="1"/>
          </p:cNvSpPr>
          <p:nvPr>
            <p:ph type="sldNum" sz="quarter" idx="5"/>
          </p:nvPr>
        </p:nvSpPr>
        <p:spPr/>
        <p:txBody>
          <a:bodyPr/>
          <a:lstStyle/>
          <a:p>
            <a:fld id="{5641018C-6CAF-B84E-B92C-ECB119457FBA}" type="slidenum">
              <a:rPr lang="en-US" smtClean="0"/>
              <a:t>6</a:t>
            </a:fld>
            <a:endParaRPr lang="en-US" dirty="0"/>
          </a:p>
        </p:txBody>
      </p:sp>
    </p:spTree>
    <p:extLst>
      <p:ext uri="{BB962C8B-B14F-4D97-AF65-F5344CB8AC3E}">
        <p14:creationId xmlns:p14="http://schemas.microsoft.com/office/powerpoint/2010/main" val="7515506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17.1 – Devices in a Small Network</a:t>
            </a:r>
          </a:p>
          <a:p>
            <a:r>
              <a:rPr lang="en-US" dirty="0"/>
              <a:t>17.1.2 – Device Selection for a Small Network</a:t>
            </a:r>
          </a:p>
        </p:txBody>
      </p:sp>
      <p:sp>
        <p:nvSpPr>
          <p:cNvPr id="4" name="Slide Number Placeholder 3"/>
          <p:cNvSpPr>
            <a:spLocks noGrp="1"/>
          </p:cNvSpPr>
          <p:nvPr>
            <p:ph type="sldNum" sz="quarter" idx="5"/>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2385235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17.1 – Devices in a Small Network</a:t>
            </a:r>
          </a:p>
          <a:p>
            <a:r>
              <a:rPr lang="en-US" dirty="0"/>
              <a:t>17.1.3 – IP Addressing for a Small Network</a:t>
            </a:r>
          </a:p>
        </p:txBody>
      </p:sp>
      <p:sp>
        <p:nvSpPr>
          <p:cNvPr id="4" name="Slide Number Placeholder 3"/>
          <p:cNvSpPr>
            <a:spLocks noGrp="1"/>
          </p:cNvSpPr>
          <p:nvPr>
            <p:ph type="sldNum" sz="quarter" idx="5"/>
          </p:nvPr>
        </p:nvSpPr>
        <p:spPr/>
        <p:txBody>
          <a:bodyPr/>
          <a:lstStyle/>
          <a:p>
            <a:fld id="{5641018C-6CAF-B84E-B92C-ECB119457FBA}" type="slidenum">
              <a:rPr lang="en-US" smtClean="0"/>
              <a:t>8</a:t>
            </a:fld>
            <a:endParaRPr lang="en-US" dirty="0"/>
          </a:p>
        </p:txBody>
      </p:sp>
    </p:spTree>
    <p:extLst>
      <p:ext uri="{BB962C8B-B14F-4D97-AF65-F5344CB8AC3E}">
        <p14:creationId xmlns:p14="http://schemas.microsoft.com/office/powerpoint/2010/main" val="3012842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17.1 – Devices in a Small Network</a:t>
            </a:r>
          </a:p>
          <a:p>
            <a:r>
              <a:rPr lang="en-US" dirty="0"/>
              <a:t>17.1.4 – Redundancy in a Small Network</a:t>
            </a:r>
          </a:p>
        </p:txBody>
      </p:sp>
      <p:sp>
        <p:nvSpPr>
          <p:cNvPr id="4" name="Slide Number Placeholder 3"/>
          <p:cNvSpPr>
            <a:spLocks noGrp="1"/>
          </p:cNvSpPr>
          <p:nvPr>
            <p:ph type="sldNum" sz="quarter" idx="5"/>
          </p:nvPr>
        </p:nvSpPr>
        <p:spPr/>
        <p:txBody>
          <a:bodyPr/>
          <a:lstStyle/>
          <a:p>
            <a:fld id="{5641018C-6CAF-B84E-B92C-ECB119457FBA}" type="slidenum">
              <a:rPr lang="en-US" smtClean="0"/>
              <a:t>9</a:t>
            </a:fld>
            <a:endParaRPr lang="en-US" dirty="0"/>
          </a:p>
        </p:txBody>
      </p:sp>
    </p:spTree>
    <p:extLst>
      <p:ext uri="{BB962C8B-B14F-4D97-AF65-F5344CB8AC3E}">
        <p14:creationId xmlns:p14="http://schemas.microsoft.com/office/powerpoint/2010/main" val="25652415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 – Build a Small Network</a:t>
            </a:r>
          </a:p>
          <a:p>
            <a:r>
              <a:rPr lang="en-US" dirty="0"/>
              <a:t>17.1 – Devices in a Small Network</a:t>
            </a:r>
          </a:p>
          <a:p>
            <a:r>
              <a:rPr lang="en-US" dirty="0"/>
              <a:t>17.1.5 – Traffic Management</a:t>
            </a:r>
          </a:p>
          <a:p>
            <a:r>
              <a:rPr lang="en-US" dirty="0"/>
              <a:t>17.1.6 – Check Your Understanding – Devices in a Small Network</a:t>
            </a:r>
          </a:p>
        </p:txBody>
      </p:sp>
      <p:sp>
        <p:nvSpPr>
          <p:cNvPr id="4" name="Slide Number Placeholder 3"/>
          <p:cNvSpPr>
            <a:spLocks noGrp="1"/>
          </p:cNvSpPr>
          <p:nvPr>
            <p:ph type="sldNum" sz="quarter" idx="5"/>
          </p:nvPr>
        </p:nvSpPr>
        <p:spPr/>
        <p:txBody>
          <a:bodyPr/>
          <a:lstStyle/>
          <a:p>
            <a:fld id="{5641018C-6CAF-B84E-B92C-ECB119457FBA}" type="slidenum">
              <a:rPr lang="en-US" smtClean="0"/>
              <a:t>10</a:t>
            </a:fld>
            <a:endParaRPr lang="en-US" dirty="0"/>
          </a:p>
        </p:txBody>
      </p:sp>
    </p:spTree>
    <p:extLst>
      <p:ext uri="{BB962C8B-B14F-4D97-AF65-F5344CB8AC3E}">
        <p14:creationId xmlns:p14="http://schemas.microsoft.com/office/powerpoint/2010/main" val="32353844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Slide Number Placeholder 6"/>
          <p:cNvSpPr>
            <a:spLocks noGrp="1"/>
          </p:cNvSpPr>
          <p:nvPr>
            <p:ph type="sldNum" sz="quarter" idx="4"/>
          </p:nvPr>
        </p:nvSpPr>
        <p:spPr>
          <a:xfrm>
            <a:off x="8473441" y="4954263"/>
            <a:ext cx="676910" cy="189238"/>
          </a:xfrm>
          <a:prstGeom prst="rect">
            <a:avLst/>
          </a:prstGeom>
        </p:spPr>
        <p:txBody>
          <a:bodyPr vert="horz" lIns="91440" tIns="45720" rIns="91440" bIns="45720" rtlCol="0" anchor="ctr"/>
          <a:lstStyle>
            <a:lvl1pPr algn="r">
              <a:defRPr sz="525">
                <a:solidFill>
                  <a:schemeClr val="tx2"/>
                </a:solidFill>
              </a:defRPr>
            </a:lvl1pPr>
          </a:lstStyle>
          <a:p>
            <a:pPr defTabSz="385763">
              <a:defRPr/>
            </a:pPr>
            <a:fld id="{2F5CCB13-0A32-4557-88E9-079F0C330695}" type="slidenum">
              <a:rPr lang="en-US" kern="0" smtClean="0">
                <a:solidFill>
                  <a:srgbClr val="595959"/>
                </a:solidFill>
              </a:rPr>
              <a:pPr defTabSz="385763">
                <a:defRPr/>
              </a:pPr>
              <a:t>‹#›</a:t>
            </a:fld>
            <a:endParaRPr lang="en-US" kern="0" dirty="0">
              <a:solidFill>
                <a:srgbClr val="595959"/>
              </a:solidFill>
            </a:endParaRPr>
          </a:p>
        </p:txBody>
      </p:sp>
      <p:sp>
        <p:nvSpPr>
          <p:cNvPr id="5" name="Rectangle 3"/>
          <p:cNvSpPr>
            <a:spLocks noGrp="1" noChangeArrowheads="1"/>
          </p:cNvSpPr>
          <p:nvPr>
            <p:ph idx="1"/>
          </p:nvPr>
        </p:nvSpPr>
        <p:spPr bwMode="auto">
          <a:xfrm>
            <a:off x="144065" y="798944"/>
            <a:ext cx="8853286" cy="4155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nSpc>
                <a:spcPct val="100000"/>
              </a:lnSpc>
              <a:spcBef>
                <a:spcPts val="600"/>
              </a:spcBef>
              <a:spcAft>
                <a:spcPts val="600"/>
              </a:spcAft>
              <a:buFont typeface="Wingdings" panose="05000000000000000000" pitchFamily="2" charset="2"/>
              <a:buChar char="§"/>
              <a:defRPr>
                <a:solidFill>
                  <a:srgbClr val="000000"/>
                </a:solidFill>
              </a:defRPr>
            </a:lvl1pPr>
            <a:lvl2pPr>
              <a:lnSpc>
                <a:spcPct val="100000"/>
              </a:lnSpc>
              <a:spcBef>
                <a:spcPts val="300"/>
              </a:spcBef>
              <a:spcAft>
                <a:spcPts val="300"/>
              </a:spcAft>
              <a:defRPr>
                <a:solidFill>
                  <a:srgbClr val="000000"/>
                </a:solidFill>
              </a:defRPr>
            </a:lvl2pPr>
            <a:lvl3pPr>
              <a:lnSpc>
                <a:spcPct val="100000"/>
              </a:lnSpc>
              <a:spcBef>
                <a:spcPts val="300"/>
              </a:spcBef>
              <a:spcAft>
                <a:spcPts val="300"/>
              </a:spcAft>
              <a:defRPr>
                <a:solidFill>
                  <a:srgbClr val="000000"/>
                </a:solidFill>
              </a:defRPr>
            </a:lvl3pPr>
            <a:lvl4pPr>
              <a:lnSpc>
                <a:spcPct val="100000"/>
              </a:lnSpc>
              <a:spcBef>
                <a:spcPts val="300"/>
              </a:spcBef>
              <a:spcAft>
                <a:spcPts val="300"/>
              </a:spcAft>
              <a:defRPr>
                <a:solidFill>
                  <a:srgbClr val="000000"/>
                </a:solidFill>
              </a:defRPr>
            </a:lvl4pPr>
          </a:lstStyle>
          <a:p>
            <a:pPr lvl="0"/>
            <a:r>
              <a:rPr lang="en-US">
                <a:sym typeface="Arial" pitchFamily="34" charset="0"/>
              </a:rPr>
              <a:t>Click to edit Master text styles</a:t>
            </a:r>
          </a:p>
          <a:p>
            <a:pPr lvl="1"/>
            <a:r>
              <a:rPr lang="en-US">
                <a:sym typeface="Arial" pitchFamily="34" charset="0"/>
              </a:rPr>
              <a:t>Second level</a:t>
            </a:r>
          </a:p>
          <a:p>
            <a:pPr lvl="2"/>
            <a:r>
              <a:rPr lang="en-US">
                <a:sym typeface="Arial" pitchFamily="34" charset="0"/>
              </a:rPr>
              <a:t>Third level</a:t>
            </a:r>
          </a:p>
          <a:p>
            <a:pPr lvl="3"/>
            <a:r>
              <a:rPr lang="en-US">
                <a:sym typeface="Arial" pitchFamily="34" charset="0"/>
              </a:rPr>
              <a:t>Fourth level</a:t>
            </a:r>
          </a:p>
        </p:txBody>
      </p:sp>
      <p:sp>
        <p:nvSpPr>
          <p:cNvPr id="6" name="Rectangle 2"/>
          <p:cNvSpPr>
            <a:spLocks noGrp="1" noChangeArrowheads="1"/>
          </p:cNvSpPr>
          <p:nvPr>
            <p:ph type="title"/>
          </p:nvPr>
        </p:nvSpPr>
        <p:spPr bwMode="auto">
          <a:xfrm>
            <a:off x="1" y="41393"/>
            <a:ext cx="9144000" cy="757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nSpc>
                <a:spcPct val="100000"/>
              </a:lnSpc>
              <a:defRPr sz="2400"/>
            </a:lvl1pPr>
          </a:lstStyle>
          <a:p>
            <a:pPr lvl="0"/>
            <a:r>
              <a:rPr lang="en-US">
                <a:sym typeface="Arial" pitchFamily="34" charset="0"/>
              </a:rPr>
              <a:t>Click to edit Master title style</a:t>
            </a:r>
            <a:endParaRPr lang="en-US" dirty="0">
              <a:sym typeface="Arial" pitchFamily="34" charset="0"/>
            </a:endParaRPr>
          </a:p>
        </p:txBody>
      </p:sp>
    </p:spTree>
    <p:extLst>
      <p:ext uri="{BB962C8B-B14F-4D97-AF65-F5344CB8AC3E}">
        <p14:creationId xmlns:p14="http://schemas.microsoft.com/office/powerpoint/2010/main" val="2257996623"/>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92501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1" y="1"/>
            <a:ext cx="9143999" cy="5143500"/>
          </a:xfrm>
          <a:prstGeom prst="rect">
            <a:avLst/>
          </a:prstGeom>
        </p:spPr>
      </p:pic>
      <p:sp>
        <p:nvSpPr>
          <p:cNvPr id="87042" name="Rectangle 2"/>
          <p:cNvSpPr>
            <a:spLocks noGrp="1" noChangeArrowheads="1"/>
          </p:cNvSpPr>
          <p:nvPr>
            <p:ph type="ctrTitle"/>
          </p:nvPr>
        </p:nvSpPr>
        <p:spPr>
          <a:xfrm>
            <a:off x="2172456" y="1650207"/>
            <a:ext cx="6754812" cy="1102519"/>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3727655" y="2909888"/>
            <a:ext cx="5185325" cy="131445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86244" y="171808"/>
            <a:ext cx="941024" cy="945000"/>
          </a:xfrm>
          <a:prstGeom prst="rect">
            <a:avLst/>
          </a:prstGeom>
        </p:spPr>
      </p:pic>
    </p:spTree>
    <p:extLst>
      <p:ext uri="{BB962C8B-B14F-4D97-AF65-F5344CB8AC3E}">
        <p14:creationId xmlns:p14="http://schemas.microsoft.com/office/powerpoint/2010/main" val="31102961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1" y="1"/>
            <a:ext cx="9143999" cy="5143500"/>
          </a:xfrm>
          <a:prstGeom prst="rect">
            <a:avLst/>
          </a:prstGeom>
        </p:spPr>
      </p:pic>
      <p:sp>
        <p:nvSpPr>
          <p:cNvPr id="2" name="Title 1"/>
          <p:cNvSpPr>
            <a:spLocks noGrp="1"/>
          </p:cNvSpPr>
          <p:nvPr>
            <p:ph type="title"/>
          </p:nvPr>
        </p:nvSpPr>
        <p:spPr>
          <a:xfrm>
            <a:off x="722313" y="3305176"/>
            <a:ext cx="7772400" cy="1021556"/>
          </a:xfrm>
        </p:spPr>
        <p:txBody>
          <a:bodyPr anchor="t"/>
          <a:lstStyle>
            <a:lvl1pPr algn="r">
              <a:defRPr sz="225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722313" y="2180035"/>
            <a:ext cx="7772400" cy="1125140"/>
          </a:xfrm>
        </p:spPr>
        <p:txBody>
          <a:bodyPr anchor="b"/>
          <a:lstStyle>
            <a:lvl1pPr marL="0" indent="0" algn="r">
              <a:buNone/>
              <a:defRPr sz="1875">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86244" y="171808"/>
            <a:ext cx="941024" cy="945000"/>
          </a:xfrm>
          <a:prstGeom prst="rect">
            <a:avLst/>
          </a:prstGeom>
        </p:spPr>
      </p:pic>
    </p:spTree>
    <p:extLst>
      <p:ext uri="{BB962C8B-B14F-4D97-AF65-F5344CB8AC3E}">
        <p14:creationId xmlns:p14="http://schemas.microsoft.com/office/powerpoint/2010/main" val="35809787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65314"/>
            <a:ext cx="9144000" cy="4963886"/>
          </a:xfrm>
          <a:prstGeom prst="rect">
            <a:avLst/>
          </a:prstGeom>
        </p:spPr>
      </p:pic>
      <p:sp>
        <p:nvSpPr>
          <p:cNvPr id="2" name="Title 1"/>
          <p:cNvSpPr>
            <a:spLocks noGrp="1"/>
          </p:cNvSpPr>
          <p:nvPr>
            <p:ph type="title"/>
          </p:nvPr>
        </p:nvSpPr>
        <p:spPr>
          <a:xfrm>
            <a:off x="417513" y="95252"/>
            <a:ext cx="7365773" cy="1021556"/>
          </a:xfrm>
        </p:spPr>
        <p:txBody>
          <a:bodyPr anchor="b"/>
          <a:lstStyle>
            <a:lvl1pPr algn="l">
              <a:defRPr sz="225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417513" y="1192182"/>
            <a:ext cx="7365773" cy="1125140"/>
          </a:xfrm>
        </p:spPr>
        <p:txBody>
          <a:bodyPr anchor="t"/>
          <a:lstStyle>
            <a:lvl1pPr marL="0" indent="0" algn="l">
              <a:buNone/>
              <a:defRPr sz="1500">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86244" y="171808"/>
            <a:ext cx="941024" cy="945000"/>
          </a:xfrm>
          <a:prstGeom prst="rect">
            <a:avLst/>
          </a:prstGeom>
        </p:spPr>
      </p:pic>
    </p:spTree>
    <p:extLst>
      <p:ext uri="{BB962C8B-B14F-4D97-AF65-F5344CB8AC3E}">
        <p14:creationId xmlns:p14="http://schemas.microsoft.com/office/powerpoint/2010/main" val="37900417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192181"/>
            <a:ext cx="9144000" cy="2118122"/>
          </a:xfrm>
          <a:solidFill>
            <a:schemeClr val="bg1">
              <a:lumMod val="95000"/>
            </a:schemeClr>
          </a:solidFill>
        </p:spPr>
        <p:txBody>
          <a:bodyPr/>
          <a:lstStyle>
            <a:lvl1pPr>
              <a:defRPr sz="1500"/>
            </a:lvl1pPr>
          </a:lstStyle>
          <a:p>
            <a:endParaRPr lang="en-MY" dirty="0"/>
          </a:p>
        </p:txBody>
      </p:sp>
      <p:sp>
        <p:nvSpPr>
          <p:cNvPr id="2" name="Title 1"/>
          <p:cNvSpPr>
            <a:spLocks noGrp="1"/>
          </p:cNvSpPr>
          <p:nvPr>
            <p:ph type="title"/>
          </p:nvPr>
        </p:nvSpPr>
        <p:spPr>
          <a:xfrm>
            <a:off x="417513" y="2764410"/>
            <a:ext cx="7365773" cy="1021556"/>
          </a:xfrm>
        </p:spPr>
        <p:txBody>
          <a:bodyPr anchor="b"/>
          <a:lstStyle>
            <a:lvl1pPr algn="l">
              <a:defRPr sz="225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417513" y="3861340"/>
            <a:ext cx="7365773" cy="1125140"/>
          </a:xfrm>
        </p:spPr>
        <p:txBody>
          <a:bodyPr anchor="t"/>
          <a:lstStyle>
            <a:lvl1pPr marL="0" indent="0" algn="l">
              <a:buNone/>
              <a:defRPr sz="150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86244" y="171808"/>
            <a:ext cx="941024" cy="945000"/>
          </a:xfrm>
          <a:prstGeom prst="rect">
            <a:avLst/>
          </a:prstGeom>
        </p:spPr>
      </p:pic>
    </p:spTree>
    <p:extLst>
      <p:ext uri="{BB962C8B-B14F-4D97-AF65-F5344CB8AC3E}">
        <p14:creationId xmlns:p14="http://schemas.microsoft.com/office/powerpoint/2010/main" val="37205383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7513" y="2764410"/>
            <a:ext cx="7365773" cy="1021556"/>
          </a:xfrm>
        </p:spPr>
        <p:txBody>
          <a:bodyPr anchor="b"/>
          <a:lstStyle>
            <a:lvl1pPr algn="l">
              <a:defRPr sz="225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417513" y="3861340"/>
            <a:ext cx="7365773" cy="1125140"/>
          </a:xfrm>
        </p:spPr>
        <p:txBody>
          <a:bodyPr anchor="t"/>
          <a:lstStyle>
            <a:lvl1pPr marL="0" indent="0" algn="l">
              <a:buNone/>
              <a:defRPr sz="1500">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86244" y="171808"/>
            <a:ext cx="941024" cy="945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192181"/>
            <a:ext cx="9144000" cy="2118122"/>
          </a:xfrm>
          <a:solidFill>
            <a:schemeClr val="bg1">
              <a:lumMod val="95000"/>
            </a:schemeClr>
          </a:solidFill>
        </p:spPr>
        <p:txBody>
          <a:bodyPr/>
          <a:lstStyle>
            <a:lvl1pPr>
              <a:defRPr sz="1500"/>
            </a:lvl1pPr>
          </a:lstStyle>
          <a:p>
            <a:endParaRPr lang="en-MY" dirty="0"/>
          </a:p>
        </p:txBody>
      </p:sp>
    </p:spTree>
    <p:extLst>
      <p:ext uri="{BB962C8B-B14F-4D97-AF65-F5344CB8AC3E}">
        <p14:creationId xmlns:p14="http://schemas.microsoft.com/office/powerpoint/2010/main" val="237984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3653042546"/>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9144000" cy="5143500"/>
          </a:xfrm>
          <a:prstGeom prst="rect">
            <a:avLst/>
          </a:prstGeom>
          <a:solidFill>
            <a:schemeClr val="bg1">
              <a:lumMod val="95000"/>
            </a:schemeClr>
          </a:solidFill>
        </p:spPr>
        <p:txBody>
          <a:bodyPr/>
          <a:lstStyle>
            <a:lvl1pPr>
              <a:defRPr sz="1500"/>
            </a:lvl1pPr>
          </a:lstStyle>
          <a:p>
            <a:endParaRPr lang="en-US" dirty="0"/>
          </a:p>
        </p:txBody>
      </p:sp>
      <p:sp>
        <p:nvSpPr>
          <p:cNvPr id="2" name="Title 1"/>
          <p:cNvSpPr>
            <a:spLocks noGrp="1"/>
          </p:cNvSpPr>
          <p:nvPr>
            <p:ph type="title"/>
          </p:nvPr>
        </p:nvSpPr>
        <p:spPr>
          <a:xfrm>
            <a:off x="722313" y="3305176"/>
            <a:ext cx="7772400" cy="1021556"/>
          </a:xfrm>
        </p:spPr>
        <p:txBody>
          <a:bodyPr anchor="t"/>
          <a:lstStyle>
            <a:lvl1pPr algn="ctr">
              <a:defRPr sz="225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722313" y="2180035"/>
            <a:ext cx="7772400" cy="1125140"/>
          </a:xfrm>
        </p:spPr>
        <p:txBody>
          <a:bodyPr anchor="b"/>
          <a:lstStyle>
            <a:lvl1pPr marL="0" indent="0" algn="ctr">
              <a:buNone/>
              <a:defRPr sz="1875">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86244" y="171808"/>
            <a:ext cx="941024" cy="945000"/>
          </a:xfrm>
          <a:prstGeom prst="rect">
            <a:avLst/>
          </a:prstGeom>
        </p:spPr>
      </p:pic>
    </p:spTree>
    <p:extLst>
      <p:ext uri="{BB962C8B-B14F-4D97-AF65-F5344CB8AC3E}">
        <p14:creationId xmlns:p14="http://schemas.microsoft.com/office/powerpoint/2010/main" val="41440073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9144000" cy="5143500"/>
          </a:xfrm>
          <a:prstGeom prst="rect">
            <a:avLst/>
          </a:prstGeom>
          <a:solidFill>
            <a:schemeClr val="bg1">
              <a:lumMod val="95000"/>
            </a:schemeClr>
          </a:solidFill>
        </p:spPr>
        <p:txBody>
          <a:bodyPr/>
          <a:lstStyle>
            <a:lvl1pPr>
              <a:defRPr sz="1500">
                <a:solidFill>
                  <a:schemeClr val="bg1"/>
                </a:solidFill>
              </a:defRPr>
            </a:lvl1pPr>
          </a:lstStyle>
          <a:p>
            <a:endParaRPr lang="en-US" dirty="0"/>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417513" y="95252"/>
            <a:ext cx="7011987" cy="1021556"/>
          </a:xfrm>
        </p:spPr>
        <p:txBody>
          <a:bodyPr anchor="b"/>
          <a:lstStyle>
            <a:lvl1pPr algn="l">
              <a:defRPr sz="225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417513" y="1192182"/>
            <a:ext cx="7011987" cy="1125140"/>
          </a:xfrm>
        </p:spPr>
        <p:txBody>
          <a:bodyPr anchor="t"/>
          <a:lstStyle>
            <a:lvl1pPr marL="0" indent="0" algn="l">
              <a:buNone/>
              <a:defRPr sz="1500">
                <a:solidFill>
                  <a:schemeClr val="accent6"/>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86244" y="171808"/>
            <a:ext cx="941024" cy="945000"/>
          </a:xfrm>
          <a:prstGeom prst="rect">
            <a:avLst/>
          </a:prstGeom>
        </p:spPr>
      </p:pic>
    </p:spTree>
    <p:extLst>
      <p:ext uri="{BB962C8B-B14F-4D97-AF65-F5344CB8AC3E}">
        <p14:creationId xmlns:p14="http://schemas.microsoft.com/office/powerpoint/2010/main" val="13681315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21514" y="205979"/>
            <a:ext cx="784303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306155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21514" y="205979"/>
            <a:ext cx="784303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0284"/>
            <a:ext cx="732884" cy="735980"/>
          </a:xfrm>
          <a:prstGeom prst="rect">
            <a:avLst/>
          </a:prstGeom>
        </p:spPr>
      </p:pic>
    </p:spTree>
    <p:extLst>
      <p:ext uri="{BB962C8B-B14F-4D97-AF65-F5344CB8AC3E}">
        <p14:creationId xmlns:p14="http://schemas.microsoft.com/office/powerpoint/2010/main" val="28855939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21514" y="205979"/>
            <a:ext cx="784303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105621113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21514" y="205979"/>
            <a:ext cx="7843030" cy="85725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0284"/>
            <a:ext cx="732884" cy="735980"/>
          </a:xfrm>
          <a:prstGeom prst="rect">
            <a:avLst/>
          </a:prstGeom>
        </p:spPr>
      </p:pic>
    </p:spTree>
    <p:extLst>
      <p:ext uri="{BB962C8B-B14F-4D97-AF65-F5344CB8AC3E}">
        <p14:creationId xmlns:p14="http://schemas.microsoft.com/office/powerpoint/2010/main" val="34373597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21514" y="1272778"/>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78363" y="1272778"/>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21514" y="205979"/>
            <a:ext cx="784303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5824804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21514" y="1272778"/>
            <a:ext cx="4038600" cy="3394472"/>
          </a:xfrm>
        </p:spPr>
        <p:txBody>
          <a:bodyPr/>
          <a:lstStyle>
            <a:lvl1pPr>
              <a:defRPr sz="2100">
                <a:solidFill>
                  <a:schemeClr val="bg1"/>
                </a:solidFill>
              </a:defRPr>
            </a:lvl1pPr>
            <a:lvl2pPr>
              <a:defRPr sz="1800">
                <a:solidFill>
                  <a:schemeClr val="bg1"/>
                </a:solidFill>
              </a:defRPr>
            </a:lvl2pPr>
            <a:lvl3pPr>
              <a:defRPr sz="1500">
                <a:solidFill>
                  <a:schemeClr val="bg1"/>
                </a:solidFill>
              </a:defRPr>
            </a:lvl3pPr>
            <a:lvl4pPr>
              <a:defRPr sz="1350">
                <a:solidFill>
                  <a:schemeClr val="bg1"/>
                </a:solidFill>
              </a:defRPr>
            </a:lvl4pPr>
            <a:lvl5pPr>
              <a:defRPr sz="1350">
                <a:solidFill>
                  <a:schemeClr val="bg1"/>
                </a:solidFill>
              </a:defRPr>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78363" y="1272778"/>
            <a:ext cx="4038600" cy="3394472"/>
          </a:xfrm>
        </p:spPr>
        <p:txBody>
          <a:bodyPr/>
          <a:lstStyle>
            <a:lvl1pPr>
              <a:defRPr sz="2100">
                <a:solidFill>
                  <a:schemeClr val="bg1"/>
                </a:solidFill>
              </a:defRPr>
            </a:lvl1pPr>
            <a:lvl2pPr>
              <a:defRPr sz="1800">
                <a:solidFill>
                  <a:schemeClr val="bg1"/>
                </a:solidFill>
              </a:defRPr>
            </a:lvl2pPr>
            <a:lvl3pPr>
              <a:defRPr sz="1500">
                <a:solidFill>
                  <a:schemeClr val="bg1"/>
                </a:solidFill>
              </a:defRPr>
            </a:lvl3pPr>
            <a:lvl4pPr>
              <a:defRPr sz="1350">
                <a:solidFill>
                  <a:schemeClr val="bg1"/>
                </a:solidFill>
              </a:defRPr>
            </a:lvl4pPr>
            <a:lvl5pPr>
              <a:defRPr sz="1350">
                <a:solidFill>
                  <a:schemeClr val="bg1"/>
                </a:solidFill>
              </a:defRPr>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21514" y="205979"/>
            <a:ext cx="784303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0284"/>
            <a:ext cx="732884" cy="735980"/>
          </a:xfrm>
          <a:prstGeom prst="rect">
            <a:avLst/>
          </a:prstGeom>
        </p:spPr>
      </p:pic>
    </p:spTree>
    <p:extLst>
      <p:ext uri="{BB962C8B-B14F-4D97-AF65-F5344CB8AC3E}">
        <p14:creationId xmlns:p14="http://schemas.microsoft.com/office/powerpoint/2010/main" val="294410469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21514" y="1151335"/>
            <a:ext cx="4275874" cy="479822"/>
          </a:xfrm>
        </p:spPr>
        <p:txBody>
          <a:bodyPr anchor="b"/>
          <a:lstStyle>
            <a:lvl1pPr marL="0" indent="0">
              <a:buNone/>
              <a:defRPr sz="18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221514" y="1631156"/>
            <a:ext cx="4275874" cy="2963466"/>
          </a:xfrm>
        </p:spPr>
        <p:txBody>
          <a:bodyPr/>
          <a:lstStyle>
            <a:lvl1pPr>
              <a:defRPr sz="1800">
                <a:solidFill>
                  <a:schemeClr val="tx1"/>
                </a:solidFill>
              </a:defRPr>
            </a:lvl1pPr>
            <a:lvl2pPr>
              <a:defRPr sz="1500">
                <a:solidFill>
                  <a:schemeClr val="tx1"/>
                </a:solidFill>
              </a:defRPr>
            </a:lvl2pPr>
            <a:lvl3pPr>
              <a:defRPr sz="1350">
                <a:solidFill>
                  <a:schemeClr val="tx1"/>
                </a:solidFill>
              </a:defRPr>
            </a:lvl3pPr>
            <a:lvl4pPr>
              <a:defRPr sz="1200">
                <a:solidFill>
                  <a:schemeClr val="tx1"/>
                </a:solidFill>
              </a:defRPr>
            </a:lvl4pPr>
            <a:lvl5pPr>
              <a:defRPr sz="1200">
                <a:solidFill>
                  <a:schemeClr val="tx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solidFill>
                  <a:schemeClr val="tx1"/>
                </a:solidFill>
              </a:defRPr>
            </a:lvl1pPr>
            <a:lvl2pPr>
              <a:defRPr sz="1500">
                <a:solidFill>
                  <a:schemeClr val="tx1"/>
                </a:solidFill>
              </a:defRPr>
            </a:lvl2pPr>
            <a:lvl3pPr>
              <a:defRPr sz="1350">
                <a:solidFill>
                  <a:schemeClr val="tx1"/>
                </a:solidFill>
              </a:defRPr>
            </a:lvl3pPr>
            <a:lvl4pPr>
              <a:defRPr sz="1200">
                <a:solidFill>
                  <a:schemeClr val="tx1"/>
                </a:solidFill>
              </a:defRPr>
            </a:lvl4pPr>
            <a:lvl5pPr>
              <a:defRPr sz="1200">
                <a:solidFill>
                  <a:schemeClr val="tx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21514" y="205979"/>
            <a:ext cx="784303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9293316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21514" y="1151335"/>
            <a:ext cx="4275874" cy="479822"/>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221514" y="1631156"/>
            <a:ext cx="4275874" cy="2963466"/>
          </a:xfrm>
        </p:spPr>
        <p:txBody>
          <a:bodyPr/>
          <a:lstStyle>
            <a:lvl1pPr>
              <a:defRPr sz="1800">
                <a:solidFill>
                  <a:schemeClr val="bg1"/>
                </a:solidFill>
              </a:defRPr>
            </a:lvl1pPr>
            <a:lvl2pPr>
              <a:defRPr sz="1500">
                <a:solidFill>
                  <a:schemeClr val="bg1"/>
                </a:solidFill>
              </a:defRPr>
            </a:lvl2pPr>
            <a:lvl3pPr>
              <a:defRPr sz="1350">
                <a:solidFill>
                  <a:schemeClr val="bg1"/>
                </a:solidFill>
              </a:defRPr>
            </a:lvl3pPr>
            <a:lvl4pPr>
              <a:defRPr sz="1200">
                <a:solidFill>
                  <a:schemeClr val="bg1"/>
                </a:solidFill>
              </a:defRPr>
            </a:lvl4pPr>
            <a:lvl5pPr>
              <a:defRPr sz="1200">
                <a:solidFill>
                  <a:schemeClr val="bg1"/>
                </a:solidFill>
              </a:defRPr>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solidFill>
                  <a:schemeClr val="bg1"/>
                </a:solidFill>
              </a:defRPr>
            </a:lvl1pPr>
            <a:lvl2pPr>
              <a:defRPr sz="1500">
                <a:solidFill>
                  <a:schemeClr val="bg1"/>
                </a:solidFill>
              </a:defRPr>
            </a:lvl2pPr>
            <a:lvl3pPr>
              <a:defRPr sz="1350">
                <a:solidFill>
                  <a:schemeClr val="bg1"/>
                </a:solidFill>
              </a:defRPr>
            </a:lvl3pPr>
            <a:lvl4pPr>
              <a:defRPr sz="1200">
                <a:solidFill>
                  <a:schemeClr val="bg1"/>
                </a:solidFill>
              </a:defRPr>
            </a:lvl4pPr>
            <a:lvl5pPr>
              <a:defRPr sz="1200">
                <a:solidFill>
                  <a:schemeClr val="bg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21514" y="205979"/>
            <a:ext cx="784303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0284"/>
            <a:ext cx="732884" cy="735980"/>
          </a:xfrm>
          <a:prstGeom prst="rect">
            <a:avLst/>
          </a:prstGeom>
        </p:spPr>
      </p:pic>
    </p:spTree>
    <p:extLst>
      <p:ext uri="{BB962C8B-B14F-4D97-AF65-F5344CB8AC3E}">
        <p14:creationId xmlns:p14="http://schemas.microsoft.com/office/powerpoint/2010/main" val="307568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974617842"/>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969387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540157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219590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0284"/>
            <a:ext cx="732884" cy="735980"/>
          </a:xfrm>
          <a:prstGeom prst="rect">
            <a:avLst/>
          </a:prstGeom>
        </p:spPr>
      </p:pic>
    </p:spTree>
    <p:extLst>
      <p:ext uri="{BB962C8B-B14F-4D97-AF65-F5344CB8AC3E}">
        <p14:creationId xmlns:p14="http://schemas.microsoft.com/office/powerpoint/2010/main" val="388835367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204789"/>
            <a:ext cx="5111750" cy="4389835"/>
          </a:xfrm>
        </p:spPr>
        <p:txBody>
          <a:bodyPr/>
          <a:lstStyle>
            <a:lvl1pPr>
              <a:defRPr sz="2400">
                <a:solidFill>
                  <a:schemeClr val="tx2"/>
                </a:solidFill>
              </a:defRPr>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5329747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204789"/>
            <a:ext cx="5111750" cy="4389835"/>
          </a:xfrm>
        </p:spPr>
        <p:txBody>
          <a:bodyPr/>
          <a:lstStyle>
            <a:lvl1pPr>
              <a:defRPr sz="2400">
                <a:solidFill>
                  <a:schemeClr val="accent5"/>
                </a:solidFill>
              </a:defRPr>
            </a:lvl1pPr>
            <a:lvl2pPr>
              <a:defRPr sz="2100">
                <a:solidFill>
                  <a:schemeClr val="bg1"/>
                </a:solidFill>
              </a:defRPr>
            </a:lvl2pPr>
            <a:lvl3pPr>
              <a:defRPr sz="1800">
                <a:solidFill>
                  <a:schemeClr val="bg1"/>
                </a:solidFill>
              </a:defRPr>
            </a:lvl3pPr>
            <a:lvl4pPr>
              <a:defRPr sz="1500">
                <a:solidFill>
                  <a:schemeClr val="bg1"/>
                </a:solidFill>
              </a:defRPr>
            </a:lvl4pPr>
            <a:lvl5pPr>
              <a:defRPr sz="1500">
                <a:solidFill>
                  <a:schemeClr val="bg1"/>
                </a:solidFill>
              </a:defRPr>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solidFill>
                  <a:schemeClr val="bg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58" y="20284"/>
            <a:ext cx="732884" cy="735980"/>
          </a:xfrm>
          <a:prstGeom prst="rect">
            <a:avLst/>
          </a:prstGeom>
        </p:spPr>
      </p:pic>
    </p:spTree>
    <p:extLst>
      <p:ext uri="{BB962C8B-B14F-4D97-AF65-F5344CB8AC3E}">
        <p14:creationId xmlns:p14="http://schemas.microsoft.com/office/powerpoint/2010/main" val="360526704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endParaRPr lang="en-GB"/>
          </a:p>
        </p:txBody>
      </p:sp>
      <p:sp>
        <p:nvSpPr>
          <p:cNvPr id="3" name="Picture Placeholder 2"/>
          <p:cNvSpPr>
            <a:spLocks noGrp="1"/>
          </p:cNvSpPr>
          <p:nvPr>
            <p:ph type="pic" idx="1"/>
          </p:nvPr>
        </p:nvSpPr>
        <p:spPr>
          <a:xfrm>
            <a:off x="1792288" y="459581"/>
            <a:ext cx="5486400" cy="3086100"/>
          </a:xfrm>
          <a:solidFill>
            <a:schemeClr val="bg1">
              <a:lumMod val="95000"/>
            </a:schemeClr>
          </a:solidFill>
        </p:spPr>
        <p:txBody>
          <a:bodyPr/>
          <a:lstStyle>
            <a:lvl1pPr marL="0" indent="0">
              <a:buNone/>
              <a:defRPr sz="15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GB" noProof="0" dirty="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370107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1792288" y="459581"/>
            <a:ext cx="5486400" cy="3086100"/>
          </a:xfrm>
          <a:solidFill>
            <a:schemeClr val="bg1">
              <a:lumMod val="95000"/>
            </a:schemeClr>
          </a:solidFill>
        </p:spPr>
        <p:txBody>
          <a:bodyPr/>
          <a:lstStyle>
            <a:lvl1pPr marL="0" indent="0">
              <a:buNone/>
              <a:defRPr sz="15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GB" noProof="0" dirty="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solidFill>
                  <a:schemeClr val="bg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0284"/>
            <a:ext cx="732884" cy="735980"/>
          </a:xfrm>
          <a:prstGeom prst="rect">
            <a:avLst/>
          </a:prstGeom>
        </p:spPr>
      </p:pic>
    </p:spTree>
    <p:extLst>
      <p:ext uri="{BB962C8B-B14F-4D97-AF65-F5344CB8AC3E}">
        <p14:creationId xmlns:p14="http://schemas.microsoft.com/office/powerpoint/2010/main" val="280254591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894160"/>
            <a:ext cx="9144000" cy="2118122"/>
          </a:xfrm>
          <a:solidFill>
            <a:schemeClr val="bg1">
              <a:lumMod val="95000"/>
            </a:schemeClr>
          </a:solidFill>
        </p:spPr>
        <p:txBody>
          <a:bodyPr/>
          <a:lstStyle>
            <a:lvl1pPr>
              <a:defRPr sz="15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05033" y="3160336"/>
            <a:ext cx="8717438" cy="1468814"/>
          </a:xfrm>
        </p:spPr>
        <p:txBody>
          <a:bodyPr/>
          <a:lstStyle>
            <a:lvl1pPr marL="0" indent="0">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5593885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894160"/>
            <a:ext cx="9144000" cy="2118122"/>
          </a:xfrm>
          <a:solidFill>
            <a:schemeClr val="bg1">
              <a:lumMod val="95000"/>
            </a:schemeClr>
          </a:solidFill>
        </p:spPr>
        <p:txBody>
          <a:bodyPr/>
          <a:lstStyle>
            <a:lvl1pPr>
              <a:defRPr sz="15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05033" y="3160336"/>
            <a:ext cx="8717438" cy="1468814"/>
          </a:xfrm>
        </p:spPr>
        <p:txBody>
          <a:bodyPr/>
          <a:lstStyle>
            <a:lvl1pPr marL="0" indent="0">
              <a:buNone/>
              <a:defRPr sz="1050">
                <a:solidFill>
                  <a:schemeClr val="bg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0284"/>
            <a:ext cx="732884" cy="735980"/>
          </a:xfrm>
          <a:prstGeom prst="rect">
            <a:avLst/>
          </a:prstGeom>
        </p:spPr>
      </p:pic>
    </p:spTree>
    <p:extLst>
      <p:ext uri="{BB962C8B-B14F-4D97-AF65-F5344CB8AC3E}">
        <p14:creationId xmlns:p14="http://schemas.microsoft.com/office/powerpoint/2010/main" val="635407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05033" y="849086"/>
            <a:ext cx="8717438" cy="1240972"/>
          </a:xfrm>
        </p:spPr>
        <p:txBody>
          <a:bodyPr/>
          <a:lstStyle>
            <a:lvl1pPr marL="0" indent="0">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2318658"/>
            <a:ext cx="4572000" cy="2560249"/>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4572000" y="2318658"/>
            <a:ext cx="4572000" cy="2560249"/>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1178660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05033" y="849086"/>
            <a:ext cx="8717438" cy="1240972"/>
          </a:xfrm>
        </p:spPr>
        <p:txBody>
          <a:bodyPr/>
          <a:lstStyle>
            <a:lvl1pPr marL="0" indent="0">
              <a:buNone/>
              <a:defRPr sz="1050">
                <a:solidFill>
                  <a:schemeClr val="bg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2318658"/>
            <a:ext cx="4572000" cy="2560249"/>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4572000" y="2318658"/>
            <a:ext cx="4572000" cy="2560249"/>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4195" y="20284"/>
            <a:ext cx="732884" cy="735980"/>
          </a:xfrm>
          <a:prstGeom prst="rect">
            <a:avLst/>
          </a:prstGeom>
        </p:spPr>
      </p:pic>
    </p:spTree>
    <p:extLst>
      <p:ext uri="{BB962C8B-B14F-4D97-AF65-F5344CB8AC3E}">
        <p14:creationId xmlns:p14="http://schemas.microsoft.com/office/powerpoint/2010/main" val="199460555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466725" y="1200150"/>
            <a:ext cx="1371601" cy="1371600"/>
          </a:xfrm>
          <a:solidFill>
            <a:schemeClr val="bg1">
              <a:lumMod val="95000"/>
            </a:schemeClr>
          </a:solidFill>
        </p:spPr>
        <p:txBody>
          <a:bodyPr/>
          <a:lstStyle>
            <a:lvl1pPr>
              <a:defRPr sz="1125"/>
            </a:lvl1pPr>
          </a:lstStyle>
          <a:p>
            <a:endParaRPr lang="en-US" dirty="0"/>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168129" y="1200150"/>
            <a:ext cx="1371601" cy="1371600"/>
          </a:xfrm>
          <a:solidFill>
            <a:schemeClr val="bg1">
              <a:lumMod val="95000"/>
            </a:schemeClr>
          </a:solidFill>
        </p:spPr>
        <p:txBody>
          <a:bodyPr/>
          <a:lstStyle>
            <a:lvl1pPr>
              <a:defRPr sz="1125"/>
            </a:lvl1pPr>
          </a:lstStyle>
          <a:p>
            <a:endParaRPr lang="en-US" dirty="0"/>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3869532" y="1200150"/>
            <a:ext cx="1371601" cy="1371600"/>
          </a:xfrm>
          <a:solidFill>
            <a:schemeClr val="bg1">
              <a:lumMod val="95000"/>
            </a:schemeClr>
          </a:solidFill>
        </p:spPr>
        <p:txBody>
          <a:bodyPr/>
          <a:lstStyle>
            <a:lvl1pPr>
              <a:defRPr sz="1125"/>
            </a:lvl1pPr>
          </a:lstStyle>
          <a:p>
            <a:endParaRPr lang="en-US" dirty="0"/>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5570936" y="1200150"/>
            <a:ext cx="1371601" cy="1371600"/>
          </a:xfrm>
          <a:solidFill>
            <a:schemeClr val="bg1">
              <a:lumMod val="95000"/>
            </a:schemeClr>
          </a:solidFill>
        </p:spPr>
        <p:txBody>
          <a:bodyPr/>
          <a:lstStyle>
            <a:lvl1pPr>
              <a:defRPr sz="1125"/>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7272339" y="1200150"/>
            <a:ext cx="1371601" cy="1371600"/>
          </a:xfrm>
          <a:solidFill>
            <a:schemeClr val="bg1">
              <a:lumMod val="95000"/>
            </a:schemeClr>
          </a:solidFill>
        </p:spPr>
        <p:txBody>
          <a:bodyPr/>
          <a:lstStyle>
            <a:lvl1pPr>
              <a:defRPr sz="1125"/>
            </a:lvl1pPr>
          </a:lstStyle>
          <a:p>
            <a:endParaRPr lang="en-US" dirty="0"/>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466725" y="2814638"/>
            <a:ext cx="1371601" cy="1371600"/>
          </a:xfrm>
          <a:solidFill>
            <a:schemeClr val="bg1">
              <a:lumMod val="95000"/>
            </a:schemeClr>
          </a:solidFill>
        </p:spPr>
        <p:txBody>
          <a:bodyPr/>
          <a:lstStyle>
            <a:lvl1pPr>
              <a:defRPr sz="1125"/>
            </a:lvl1pPr>
          </a:lstStyle>
          <a:p>
            <a:endParaRPr lang="en-US" dirty="0"/>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168129" y="2814638"/>
            <a:ext cx="1371601" cy="1371600"/>
          </a:xfrm>
          <a:solidFill>
            <a:schemeClr val="bg1">
              <a:lumMod val="95000"/>
            </a:schemeClr>
          </a:solidFill>
        </p:spPr>
        <p:txBody>
          <a:bodyPr/>
          <a:lstStyle>
            <a:lvl1pPr>
              <a:defRPr sz="1125"/>
            </a:lvl1pPr>
          </a:lstStyle>
          <a:p>
            <a:endParaRPr lang="en-US" dirty="0"/>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3869532" y="2814638"/>
            <a:ext cx="1371601" cy="1371600"/>
          </a:xfrm>
          <a:solidFill>
            <a:schemeClr val="bg1">
              <a:lumMod val="95000"/>
            </a:schemeClr>
          </a:solidFill>
        </p:spPr>
        <p:txBody>
          <a:bodyPr/>
          <a:lstStyle>
            <a:lvl1pPr>
              <a:defRPr sz="1125"/>
            </a:lvl1pPr>
          </a:lstStyle>
          <a:p>
            <a:endParaRPr lang="en-US" dirty="0"/>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5570936" y="2814638"/>
            <a:ext cx="1371601" cy="1371600"/>
          </a:xfrm>
          <a:solidFill>
            <a:schemeClr val="bg1">
              <a:lumMod val="95000"/>
            </a:schemeClr>
          </a:solidFill>
        </p:spPr>
        <p:txBody>
          <a:bodyPr/>
          <a:lstStyle>
            <a:lvl1pPr>
              <a:defRPr sz="1125"/>
            </a:lvl1pPr>
          </a:lstStyle>
          <a:p>
            <a:endParaRPr lang="en-US" dirty="0"/>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7272339" y="2814638"/>
            <a:ext cx="1371601" cy="1371600"/>
          </a:xfrm>
          <a:solidFill>
            <a:schemeClr val="bg1">
              <a:lumMod val="95000"/>
            </a:schemeClr>
          </a:solidFill>
        </p:spPr>
        <p:txBody>
          <a:bodyPr/>
          <a:lstStyle>
            <a:lvl1pPr>
              <a:defRPr sz="1125"/>
            </a:lvl1pPr>
          </a:lstStyle>
          <a:p>
            <a:endParaRPr lang="en-US" dirty="0"/>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21514" y="205979"/>
            <a:ext cx="784303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42257997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466725" y="1200150"/>
            <a:ext cx="1371601" cy="1371600"/>
          </a:xfrm>
          <a:solidFill>
            <a:schemeClr val="bg1">
              <a:lumMod val="95000"/>
            </a:schemeClr>
          </a:solidFill>
        </p:spPr>
        <p:txBody>
          <a:bodyPr/>
          <a:lstStyle>
            <a:lvl1pPr>
              <a:defRPr sz="1125"/>
            </a:lvl1pPr>
          </a:lstStyle>
          <a:p>
            <a:endParaRPr lang="en-US" dirty="0"/>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168129" y="1200150"/>
            <a:ext cx="1371601" cy="1371600"/>
          </a:xfrm>
          <a:solidFill>
            <a:schemeClr val="bg1">
              <a:lumMod val="95000"/>
            </a:schemeClr>
          </a:solidFill>
        </p:spPr>
        <p:txBody>
          <a:bodyPr/>
          <a:lstStyle>
            <a:lvl1pPr>
              <a:defRPr sz="1125"/>
            </a:lvl1pPr>
          </a:lstStyle>
          <a:p>
            <a:endParaRPr lang="en-US" dirty="0"/>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3869532" y="1200150"/>
            <a:ext cx="1371601" cy="1371600"/>
          </a:xfrm>
          <a:solidFill>
            <a:schemeClr val="bg1">
              <a:lumMod val="95000"/>
            </a:schemeClr>
          </a:solidFill>
        </p:spPr>
        <p:txBody>
          <a:bodyPr/>
          <a:lstStyle>
            <a:lvl1pPr>
              <a:defRPr sz="1125"/>
            </a:lvl1pPr>
          </a:lstStyle>
          <a:p>
            <a:endParaRPr lang="en-US" dirty="0"/>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5570936" y="1200150"/>
            <a:ext cx="1371601" cy="1371600"/>
          </a:xfrm>
          <a:solidFill>
            <a:schemeClr val="bg1">
              <a:lumMod val="95000"/>
            </a:schemeClr>
          </a:solidFill>
        </p:spPr>
        <p:txBody>
          <a:bodyPr/>
          <a:lstStyle>
            <a:lvl1pPr>
              <a:defRPr sz="1125"/>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7272339" y="1200150"/>
            <a:ext cx="1371601" cy="1371600"/>
          </a:xfrm>
          <a:solidFill>
            <a:schemeClr val="bg1">
              <a:lumMod val="95000"/>
            </a:schemeClr>
          </a:solidFill>
        </p:spPr>
        <p:txBody>
          <a:bodyPr/>
          <a:lstStyle>
            <a:lvl1pPr>
              <a:defRPr sz="1125"/>
            </a:lvl1pPr>
          </a:lstStyle>
          <a:p>
            <a:endParaRPr lang="en-US" dirty="0"/>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466725" y="2814638"/>
            <a:ext cx="1371601" cy="1371600"/>
          </a:xfrm>
          <a:solidFill>
            <a:schemeClr val="bg1">
              <a:lumMod val="95000"/>
            </a:schemeClr>
          </a:solidFill>
        </p:spPr>
        <p:txBody>
          <a:bodyPr/>
          <a:lstStyle>
            <a:lvl1pPr>
              <a:defRPr sz="1125"/>
            </a:lvl1pPr>
          </a:lstStyle>
          <a:p>
            <a:endParaRPr lang="en-US" dirty="0"/>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168129" y="2814638"/>
            <a:ext cx="1371601" cy="1371600"/>
          </a:xfrm>
          <a:solidFill>
            <a:schemeClr val="bg1">
              <a:lumMod val="95000"/>
            </a:schemeClr>
          </a:solidFill>
        </p:spPr>
        <p:txBody>
          <a:bodyPr/>
          <a:lstStyle>
            <a:lvl1pPr>
              <a:defRPr sz="1125"/>
            </a:lvl1pPr>
          </a:lstStyle>
          <a:p>
            <a:endParaRPr lang="en-US" dirty="0"/>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3869532" y="2814638"/>
            <a:ext cx="1371601" cy="1371600"/>
          </a:xfrm>
          <a:solidFill>
            <a:schemeClr val="bg1">
              <a:lumMod val="95000"/>
            </a:schemeClr>
          </a:solidFill>
        </p:spPr>
        <p:txBody>
          <a:bodyPr/>
          <a:lstStyle>
            <a:lvl1pPr>
              <a:defRPr sz="1125"/>
            </a:lvl1pPr>
          </a:lstStyle>
          <a:p>
            <a:endParaRPr lang="en-US" dirty="0"/>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5570936" y="2814638"/>
            <a:ext cx="1371601" cy="1371600"/>
          </a:xfrm>
          <a:solidFill>
            <a:schemeClr val="bg1">
              <a:lumMod val="95000"/>
            </a:schemeClr>
          </a:solidFill>
        </p:spPr>
        <p:txBody>
          <a:bodyPr/>
          <a:lstStyle>
            <a:lvl1pPr>
              <a:defRPr sz="1125"/>
            </a:lvl1pPr>
          </a:lstStyle>
          <a:p>
            <a:endParaRPr lang="en-US" dirty="0"/>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7272339" y="2814638"/>
            <a:ext cx="1371601" cy="1371600"/>
          </a:xfrm>
          <a:solidFill>
            <a:schemeClr val="bg1">
              <a:lumMod val="95000"/>
            </a:schemeClr>
          </a:solidFill>
        </p:spPr>
        <p:txBody>
          <a:bodyPr/>
          <a:lstStyle>
            <a:lvl1pPr>
              <a:defRPr sz="1125"/>
            </a:lvl1pPr>
          </a:lstStyle>
          <a:p>
            <a:endParaRPr lang="en-US" dirty="0"/>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38457" y="20284"/>
            <a:ext cx="784359" cy="735980"/>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21514" y="205979"/>
            <a:ext cx="784303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172932238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904974"/>
            <a:ext cx="4381500" cy="3762277"/>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4806423" y="1"/>
            <a:ext cx="4337577" cy="4667250"/>
          </a:xfrm>
          <a:prstGeom prst="rect">
            <a:avLst/>
          </a:prstGeom>
          <a:solidFill>
            <a:schemeClr val="bg1">
              <a:lumMod val="95000"/>
            </a:schemeClr>
          </a:solidFill>
          <a:effectLst/>
        </p:spPr>
        <p:txBody>
          <a:bodyPr>
            <a:normAutofit/>
          </a:bodyPr>
          <a:lstStyle>
            <a:lvl1pPr marL="0" indent="0">
              <a:buNone/>
              <a:defRPr sz="15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314158908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904974"/>
            <a:ext cx="4381500" cy="3762277"/>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4806423" y="1"/>
            <a:ext cx="4337577" cy="4667250"/>
          </a:xfrm>
          <a:prstGeom prst="rect">
            <a:avLst/>
          </a:prstGeom>
          <a:solidFill>
            <a:schemeClr val="tx1">
              <a:lumMod val="95000"/>
            </a:schemeClr>
          </a:solidFill>
          <a:effectLst/>
        </p:spPr>
        <p:txBody>
          <a:bodyPr>
            <a:normAutofit/>
          </a:bodyPr>
          <a:lstStyle>
            <a:lvl1pPr marL="0" indent="0">
              <a:buNone/>
              <a:defRPr sz="15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58" y="20284"/>
            <a:ext cx="732884" cy="735980"/>
          </a:xfrm>
          <a:prstGeom prst="rect">
            <a:avLst/>
          </a:prstGeom>
        </p:spPr>
      </p:pic>
    </p:spTree>
    <p:extLst>
      <p:ext uri="{BB962C8B-B14F-4D97-AF65-F5344CB8AC3E}">
        <p14:creationId xmlns:p14="http://schemas.microsoft.com/office/powerpoint/2010/main" val="2302897367"/>
      </p:ext>
    </p:extLst>
  </p:cSld>
  <p:clrMapOvr>
    <a:overrideClrMapping bg1="dk1" tx1="lt1" bg2="dk2" tx2="lt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7536447" y="1442558"/>
            <a:ext cx="1607553" cy="3042156"/>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5745747" y="1442558"/>
            <a:ext cx="1607553" cy="3042156"/>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3955047" y="1442558"/>
            <a:ext cx="1607553" cy="3042156"/>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190501" y="1272778"/>
            <a:ext cx="3581400" cy="339447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2660202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7536447" y="1442558"/>
            <a:ext cx="1607553" cy="3042156"/>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5745747" y="1442558"/>
            <a:ext cx="1607553" cy="3042156"/>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3955047" y="1442558"/>
            <a:ext cx="1607553" cy="3042156"/>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190501" y="1272778"/>
            <a:ext cx="3581400" cy="339447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38457" y="20284"/>
            <a:ext cx="784359" cy="735980"/>
          </a:xfrm>
          <a:prstGeom prst="rect">
            <a:avLst/>
          </a:prstGeom>
        </p:spPr>
      </p:pic>
    </p:spTree>
    <p:extLst>
      <p:ext uri="{BB962C8B-B14F-4D97-AF65-F5344CB8AC3E}">
        <p14:creationId xmlns:p14="http://schemas.microsoft.com/office/powerpoint/2010/main" val="254187654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904974"/>
            <a:ext cx="3957754" cy="3762277"/>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7931643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58" y="20284"/>
            <a:ext cx="732884" cy="735980"/>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904974"/>
            <a:ext cx="3957754" cy="376227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362840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190500" y="1272778"/>
            <a:ext cx="3957754" cy="339447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21515" y="205979"/>
            <a:ext cx="5315066"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278573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190500" y="1272778"/>
            <a:ext cx="3957754" cy="339447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21515" y="205979"/>
            <a:ext cx="5315066"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38457" y="20284"/>
            <a:ext cx="784359" cy="735980"/>
          </a:xfrm>
          <a:prstGeom prst="rect">
            <a:avLst/>
          </a:prstGeom>
        </p:spPr>
      </p:pic>
    </p:spTree>
    <p:extLst>
      <p:ext uri="{BB962C8B-B14F-4D97-AF65-F5344CB8AC3E}">
        <p14:creationId xmlns:p14="http://schemas.microsoft.com/office/powerpoint/2010/main" val="181775616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064105" y="0"/>
            <a:ext cx="1549952" cy="2177143"/>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900"/>
            </a:lvl1pPr>
          </a:lstStyle>
          <a:p>
            <a:endParaRPr lang="en-ID" dirty="0"/>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064105" y="2275201"/>
            <a:ext cx="1549952" cy="2487299"/>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endParaRPr lang="en-ID" dirty="0"/>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402770" y="598714"/>
            <a:ext cx="1549952" cy="2487299"/>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endParaRPr lang="en-ID" dirty="0"/>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402770" y="3207938"/>
            <a:ext cx="1549952" cy="1554561"/>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9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3803650" y="204789"/>
            <a:ext cx="5111750" cy="4389835"/>
          </a:xfrm>
        </p:spPr>
        <p:txBody>
          <a:bodyPr/>
          <a:lstStyle>
            <a:lvl1pPr>
              <a:defRPr sz="2400">
                <a:solidFill>
                  <a:schemeClr val="tx2"/>
                </a:solidFill>
              </a:defRPr>
            </a:lvl1pPr>
            <a:lvl2pPr>
              <a:defRPr sz="2100">
                <a:solidFill>
                  <a:schemeClr val="accent6"/>
                </a:solidFill>
              </a:defRPr>
            </a:lvl2pPr>
            <a:lvl3pPr>
              <a:defRPr sz="1800">
                <a:solidFill>
                  <a:schemeClr val="accent6"/>
                </a:solidFill>
              </a:defRPr>
            </a:lvl3pPr>
            <a:lvl4pPr>
              <a:defRPr sz="1500">
                <a:solidFill>
                  <a:schemeClr val="accent6"/>
                </a:solidFill>
              </a:defRPr>
            </a:lvl4pPr>
            <a:lvl5pPr>
              <a:defRPr sz="1500">
                <a:solidFill>
                  <a:schemeClr val="accent6"/>
                </a:solidFill>
              </a:defRPr>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87089329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064105" y="0"/>
            <a:ext cx="1549952" cy="2177143"/>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900"/>
            </a:lvl1pPr>
          </a:lstStyle>
          <a:p>
            <a:endParaRPr lang="en-ID" dirty="0"/>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064105" y="2275201"/>
            <a:ext cx="1549952" cy="2487299"/>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endParaRPr lang="en-ID" dirty="0"/>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402770" y="598714"/>
            <a:ext cx="1549952" cy="2487299"/>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endParaRPr lang="en-ID" dirty="0"/>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402770" y="3207938"/>
            <a:ext cx="1549952" cy="1554561"/>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9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3803650" y="204789"/>
            <a:ext cx="5111750" cy="4389835"/>
          </a:xfrm>
        </p:spPr>
        <p:txBody>
          <a:bodyPr/>
          <a:lstStyle>
            <a:lvl1pPr>
              <a:defRPr sz="2400">
                <a:solidFill>
                  <a:schemeClr val="accent5"/>
                </a:solidFill>
              </a:defRPr>
            </a:lvl1pPr>
            <a:lvl2pPr>
              <a:defRPr sz="2100">
                <a:solidFill>
                  <a:schemeClr val="bg1"/>
                </a:solidFill>
              </a:defRPr>
            </a:lvl2pPr>
            <a:lvl3pPr>
              <a:defRPr sz="1800">
                <a:solidFill>
                  <a:schemeClr val="bg1"/>
                </a:solidFill>
              </a:defRPr>
            </a:lvl3pPr>
            <a:lvl4pPr>
              <a:defRPr sz="1500">
                <a:solidFill>
                  <a:schemeClr val="bg1"/>
                </a:solidFill>
              </a:defRPr>
            </a:lvl4pPr>
            <a:lvl5pPr>
              <a:defRPr sz="1500">
                <a:solidFill>
                  <a:schemeClr val="bg1"/>
                </a:solidFill>
              </a:defRPr>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419741952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2808515"/>
            <a:ext cx="2205946" cy="1850571"/>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dirty="0"/>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2312686" y="2808515"/>
            <a:ext cx="2205946" cy="1850571"/>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dirty="0"/>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4625371" y="2808515"/>
            <a:ext cx="2205946" cy="1850571"/>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dirty="0"/>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6938055" y="2808515"/>
            <a:ext cx="2205946" cy="1850571"/>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dirty="0"/>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21514" y="205979"/>
            <a:ext cx="7843030" cy="85725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21514" y="1063228"/>
            <a:ext cx="8700972" cy="339447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3974368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2808515"/>
            <a:ext cx="2205946" cy="1850571"/>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dirty="0"/>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2312686" y="2808515"/>
            <a:ext cx="2205946" cy="1850571"/>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dirty="0"/>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4625371" y="2808515"/>
            <a:ext cx="2205946" cy="1850571"/>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dirty="0"/>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6938055" y="2808515"/>
            <a:ext cx="2205946" cy="1850571"/>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endParaRPr lang="en-ID" dirty="0"/>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21514" y="205979"/>
            <a:ext cx="7843030" cy="85725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21514" y="1063228"/>
            <a:ext cx="8700972" cy="339447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38457" y="20284"/>
            <a:ext cx="784359" cy="735980"/>
          </a:xfrm>
          <a:prstGeom prst="rect">
            <a:avLst/>
          </a:prstGeom>
        </p:spPr>
      </p:pic>
    </p:spTree>
    <p:extLst>
      <p:ext uri="{BB962C8B-B14F-4D97-AF65-F5344CB8AC3E}">
        <p14:creationId xmlns:p14="http://schemas.microsoft.com/office/powerpoint/2010/main" val="5729032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05387266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96212501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a:t>Click to edit Master title style</a:t>
            </a:r>
            <a:endParaRPr lang="en-US" dirty="0"/>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64309995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9" Type="http://schemas.openxmlformats.org/officeDocument/2006/relationships/slideLayout" Target="../slideLayouts/slideLayout53.xml"/><Relationship Id="rId21" Type="http://schemas.openxmlformats.org/officeDocument/2006/relationships/slideLayout" Target="../slideLayouts/slideLayout35.xml"/><Relationship Id="rId34" Type="http://schemas.openxmlformats.org/officeDocument/2006/relationships/slideLayout" Target="../slideLayouts/slideLayout48.xml"/><Relationship Id="rId42" Type="http://schemas.openxmlformats.org/officeDocument/2006/relationships/theme" Target="../theme/theme2.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29" Type="http://schemas.openxmlformats.org/officeDocument/2006/relationships/slideLayout" Target="../slideLayouts/slideLayout43.xml"/><Relationship Id="rId41" Type="http://schemas.openxmlformats.org/officeDocument/2006/relationships/slideLayout" Target="../slideLayouts/slideLayout55.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slideLayout" Target="../slideLayouts/slideLayout51.xml"/><Relationship Id="rId40" Type="http://schemas.openxmlformats.org/officeDocument/2006/relationships/slideLayout" Target="../slideLayouts/slideLayout54.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slideLayout" Target="../slideLayouts/slideLayout50.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31" Type="http://schemas.openxmlformats.org/officeDocument/2006/relationships/slideLayout" Target="../slideLayouts/slideLayout45.xml"/><Relationship Id="rId44" Type="http://schemas.microsoft.com/office/2007/relationships/hdphoto" Target="../media/hdphoto1.wdp"/><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43" Type="http://schemas.openxmlformats.org/officeDocument/2006/relationships/image" Target="../media/image3.png"/><Relationship Id="rId8" Type="http://schemas.openxmlformats.org/officeDocument/2006/relationships/slideLayout" Target="../slideLayouts/slideLayout22.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38"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2016  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29" r:id="rId13"/>
    <p:sldLayoutId id="2147484031" r:id="rId14"/>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4876799"/>
            <a:ext cx="9144000" cy="2667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190500" y="1272778"/>
            <a:ext cx="8810625" cy="3394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21514" y="205979"/>
            <a:ext cx="784303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8144693" y="4941278"/>
            <a:ext cx="1162594" cy="184666"/>
          </a:xfrm>
          <a:prstGeom prst="rect">
            <a:avLst/>
          </a:prstGeom>
          <a:noFill/>
        </p:spPr>
        <p:txBody>
          <a:bodyPr wrap="square" rtlCol="0">
            <a:spAutoFit/>
          </a:bodyPr>
          <a:lstStyle/>
          <a:p>
            <a:pPr algn="ctr"/>
            <a:r>
              <a:rPr lang="en-US" sz="600" dirty="0">
                <a:solidFill>
                  <a:schemeClr val="bg2"/>
                </a:solidFill>
                <a:latin typeface="Montserrat" panose="00000500000000000000" pitchFamily="2" charset="0"/>
              </a:rPr>
              <a:t>SLIDE </a:t>
            </a:r>
            <a:fld id="{7E7DF8DA-2BBC-4974-99EF-62657F72EFE3}" type="slidenum">
              <a:rPr lang="en-US" sz="600" smtClean="0">
                <a:solidFill>
                  <a:schemeClr val="bg2"/>
                </a:solidFill>
                <a:latin typeface="Montserrat" panose="00000500000000000000" pitchFamily="2" charset="0"/>
              </a:rPr>
              <a:pPr algn="ctr"/>
              <a:t>‹#›</a:t>
            </a:fld>
            <a:endParaRPr lang="en-US" sz="6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29381" y="4941278"/>
            <a:ext cx="1783091" cy="184666"/>
          </a:xfrm>
          <a:prstGeom prst="rect">
            <a:avLst/>
          </a:prstGeom>
          <a:noFill/>
        </p:spPr>
        <p:txBody>
          <a:bodyPr wrap="square" rtlCol="0">
            <a:spAutoFit/>
          </a:bodyPr>
          <a:lstStyle/>
          <a:p>
            <a:pPr algn="l"/>
            <a:r>
              <a:rPr lang="en-US" sz="600" dirty="0">
                <a:solidFill>
                  <a:schemeClr val="bg2"/>
                </a:solidFill>
                <a:latin typeface="Montserrat" panose="00000500000000000000" pitchFamily="2" charset="0"/>
              </a:rPr>
              <a:t>Module Code &amp; Module Title</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3360421" y="4929357"/>
            <a:ext cx="2547257" cy="184666"/>
          </a:xfrm>
          <a:prstGeom prst="rect">
            <a:avLst/>
          </a:prstGeom>
          <a:noFill/>
        </p:spPr>
        <p:txBody>
          <a:bodyPr wrap="square" rtlCol="0">
            <a:spAutoFit/>
          </a:bodyPr>
          <a:lstStyle/>
          <a:p>
            <a:pPr algn="ctr"/>
            <a:r>
              <a:rPr lang="en-US" sz="600" dirty="0">
                <a:solidFill>
                  <a:schemeClr val="bg2"/>
                </a:solidFill>
                <a:latin typeface="Montserrat" panose="00000500000000000000" pitchFamily="2" charset="0"/>
              </a:rPr>
              <a:t>Slide Title</a:t>
            </a:r>
          </a:p>
        </p:txBody>
      </p:sp>
    </p:spTree>
    <p:extLst>
      <p:ext uri="{BB962C8B-B14F-4D97-AF65-F5344CB8AC3E}">
        <p14:creationId xmlns:p14="http://schemas.microsoft.com/office/powerpoint/2010/main" val="1995050380"/>
      </p:ext>
    </p:extLst>
  </p:cSld>
  <p:clrMap bg1="lt1" tx1="dk1" bg2="lt2" tx2="dk2" accent1="accent1" accent2="accent2" accent3="accent3" accent4="accent4" accent5="accent5" accent6="accent6" hlink="hlink" folHlink="folHlink"/>
  <p:sldLayoutIdLst>
    <p:sldLayoutId id="2147484033" r:id="rId1"/>
    <p:sldLayoutId id="2147484034" r:id="rId2"/>
    <p:sldLayoutId id="2147484035" r:id="rId3"/>
    <p:sldLayoutId id="2147484036" r:id="rId4"/>
    <p:sldLayoutId id="2147484037" r:id="rId5"/>
    <p:sldLayoutId id="2147484038" r:id="rId6"/>
    <p:sldLayoutId id="2147484039" r:id="rId7"/>
    <p:sldLayoutId id="2147484040" r:id="rId8"/>
    <p:sldLayoutId id="2147484041" r:id="rId9"/>
    <p:sldLayoutId id="2147484042" r:id="rId10"/>
    <p:sldLayoutId id="2147484043" r:id="rId11"/>
    <p:sldLayoutId id="2147484044" r:id="rId12"/>
    <p:sldLayoutId id="2147484045" r:id="rId13"/>
    <p:sldLayoutId id="2147484046" r:id="rId14"/>
    <p:sldLayoutId id="2147484047" r:id="rId15"/>
    <p:sldLayoutId id="2147484048" r:id="rId16"/>
    <p:sldLayoutId id="2147484049" r:id="rId17"/>
    <p:sldLayoutId id="2147484050" r:id="rId18"/>
    <p:sldLayoutId id="2147484051" r:id="rId19"/>
    <p:sldLayoutId id="2147484052" r:id="rId20"/>
    <p:sldLayoutId id="2147484053" r:id="rId21"/>
    <p:sldLayoutId id="2147484054" r:id="rId22"/>
    <p:sldLayoutId id="2147484055" r:id="rId23"/>
    <p:sldLayoutId id="2147484056" r:id="rId24"/>
    <p:sldLayoutId id="2147484057" r:id="rId25"/>
    <p:sldLayoutId id="2147484058" r:id="rId26"/>
    <p:sldLayoutId id="2147484059" r:id="rId27"/>
    <p:sldLayoutId id="2147484060" r:id="rId28"/>
    <p:sldLayoutId id="2147484061" r:id="rId29"/>
    <p:sldLayoutId id="2147484062" r:id="rId30"/>
    <p:sldLayoutId id="2147484063" r:id="rId31"/>
    <p:sldLayoutId id="2147484064" r:id="rId32"/>
    <p:sldLayoutId id="2147484065" r:id="rId33"/>
    <p:sldLayoutId id="2147484066" r:id="rId34"/>
    <p:sldLayoutId id="2147484067" r:id="rId35"/>
    <p:sldLayoutId id="2147484068" r:id="rId36"/>
    <p:sldLayoutId id="2147484069" r:id="rId37"/>
    <p:sldLayoutId id="2147484070" r:id="rId38"/>
    <p:sldLayoutId id="2147484071" r:id="rId39"/>
    <p:sldLayoutId id="2147484072" r:id="rId40"/>
    <p:sldLayoutId id="2147484073" r:id="rId41"/>
  </p:sldLayoutIdLst>
  <p:hf hdr="0" ftr="0" dt="0"/>
  <p:txStyles>
    <p:titleStyle>
      <a:lvl1pPr algn="l" rtl="0" eaLnBrk="0" fontAlgn="base" hangingPunct="0">
        <a:spcBef>
          <a:spcPct val="0"/>
        </a:spcBef>
        <a:spcAft>
          <a:spcPct val="0"/>
        </a:spcAft>
        <a:defRPr sz="225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2700">
          <a:solidFill>
            <a:schemeClr val="tx2"/>
          </a:solidFill>
          <a:latin typeface="Arial" charset="0"/>
        </a:defRPr>
      </a:lvl2pPr>
      <a:lvl3pPr algn="ctr" rtl="0" eaLnBrk="0" fontAlgn="base" hangingPunct="0">
        <a:spcBef>
          <a:spcPct val="0"/>
        </a:spcBef>
        <a:spcAft>
          <a:spcPct val="0"/>
        </a:spcAft>
        <a:defRPr sz="2700">
          <a:solidFill>
            <a:schemeClr val="tx2"/>
          </a:solidFill>
          <a:latin typeface="Arial" charset="0"/>
        </a:defRPr>
      </a:lvl3pPr>
      <a:lvl4pPr algn="ctr" rtl="0" eaLnBrk="0" fontAlgn="base" hangingPunct="0">
        <a:spcBef>
          <a:spcPct val="0"/>
        </a:spcBef>
        <a:spcAft>
          <a:spcPct val="0"/>
        </a:spcAft>
        <a:defRPr sz="2700">
          <a:solidFill>
            <a:schemeClr val="tx2"/>
          </a:solidFill>
          <a:latin typeface="Arial" charset="0"/>
        </a:defRPr>
      </a:lvl4pPr>
      <a:lvl5pPr algn="ctr" rtl="0" eaLnBrk="0" fontAlgn="base" hangingPunct="0">
        <a:spcBef>
          <a:spcPct val="0"/>
        </a:spcBef>
        <a:spcAft>
          <a:spcPct val="0"/>
        </a:spcAft>
        <a:defRPr sz="2700">
          <a:solidFill>
            <a:schemeClr val="tx2"/>
          </a:solidFill>
          <a:latin typeface="Arial" charset="0"/>
        </a:defRPr>
      </a:lvl5pPr>
      <a:lvl6pPr marL="342900" algn="ctr" rtl="0" fontAlgn="base">
        <a:spcBef>
          <a:spcPct val="0"/>
        </a:spcBef>
        <a:spcAft>
          <a:spcPct val="0"/>
        </a:spcAft>
        <a:defRPr sz="2700">
          <a:solidFill>
            <a:schemeClr val="tx2"/>
          </a:solidFill>
          <a:latin typeface="Arial" charset="0"/>
        </a:defRPr>
      </a:lvl6pPr>
      <a:lvl7pPr marL="685800" algn="ctr" rtl="0" fontAlgn="base">
        <a:spcBef>
          <a:spcPct val="0"/>
        </a:spcBef>
        <a:spcAft>
          <a:spcPct val="0"/>
        </a:spcAft>
        <a:defRPr sz="2700">
          <a:solidFill>
            <a:schemeClr val="tx2"/>
          </a:solidFill>
          <a:latin typeface="Arial" charset="0"/>
        </a:defRPr>
      </a:lvl7pPr>
      <a:lvl8pPr marL="1028700" algn="ctr" rtl="0" fontAlgn="base">
        <a:spcBef>
          <a:spcPct val="0"/>
        </a:spcBef>
        <a:spcAft>
          <a:spcPct val="0"/>
        </a:spcAft>
        <a:defRPr sz="2700">
          <a:solidFill>
            <a:schemeClr val="tx2"/>
          </a:solidFill>
          <a:latin typeface="Arial" charset="0"/>
        </a:defRPr>
      </a:lvl8pPr>
      <a:lvl9pPr marL="1371600" algn="ctr" rtl="0" fontAlgn="base">
        <a:spcBef>
          <a:spcPct val="0"/>
        </a:spcBef>
        <a:spcAft>
          <a:spcPct val="0"/>
        </a:spcAft>
        <a:defRPr sz="2700">
          <a:solidFill>
            <a:schemeClr val="tx2"/>
          </a:solidFill>
          <a:latin typeface="Arial" charset="0"/>
        </a:defRPr>
      </a:lvl9pPr>
    </p:titleStyle>
    <p:bodyStyle>
      <a:lvl1pPr marL="257175" indent="-257175" algn="l" rtl="0" eaLnBrk="0" fontAlgn="base" hangingPunct="0">
        <a:spcBef>
          <a:spcPct val="20000"/>
        </a:spcBef>
        <a:spcAft>
          <a:spcPct val="0"/>
        </a:spcAft>
        <a:buChar char="•"/>
        <a:defRPr sz="1875">
          <a:solidFill>
            <a:schemeClr val="tx1"/>
          </a:solidFill>
          <a:latin typeface="+mj-lt"/>
          <a:ea typeface="+mn-ea"/>
          <a:cs typeface="Calibri" panose="020F0502020204030204" pitchFamily="34" charset="0"/>
        </a:defRPr>
      </a:lvl1pPr>
      <a:lvl2pPr marL="557213" indent="-214313"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2pPr>
      <a:lvl3pPr marL="857250" indent="-171450" algn="l" rtl="0" eaLnBrk="0" fontAlgn="base" hangingPunct="0">
        <a:spcBef>
          <a:spcPct val="20000"/>
        </a:spcBef>
        <a:spcAft>
          <a:spcPct val="0"/>
        </a:spcAft>
        <a:buChar char="•"/>
        <a:defRPr sz="1350">
          <a:solidFill>
            <a:schemeClr val="tx1"/>
          </a:solidFill>
          <a:latin typeface="+mj-lt"/>
          <a:cs typeface="Calibri" panose="020F0502020204030204" pitchFamily="34" charset="0"/>
        </a:defRPr>
      </a:lvl3pPr>
      <a:lvl4pPr marL="1200150" indent="-171450" algn="l" rtl="0" eaLnBrk="0" fontAlgn="base" hangingPunct="0">
        <a:spcBef>
          <a:spcPct val="20000"/>
        </a:spcBef>
        <a:spcAft>
          <a:spcPct val="0"/>
        </a:spcAft>
        <a:buChar char="–"/>
        <a:defRPr sz="1125">
          <a:solidFill>
            <a:schemeClr val="tx1"/>
          </a:solidFill>
          <a:latin typeface="+mj-lt"/>
          <a:cs typeface="Calibri" panose="020F0502020204030204" pitchFamily="34" charset="0"/>
        </a:defRPr>
      </a:lvl4pPr>
      <a:lvl5pPr marL="1543050" indent="-171450" algn="l" rtl="0" eaLnBrk="0" fontAlgn="base" hangingPunct="0">
        <a:spcBef>
          <a:spcPct val="20000"/>
        </a:spcBef>
        <a:spcAft>
          <a:spcPct val="0"/>
        </a:spcAft>
        <a:buChar char="»"/>
        <a:defRPr sz="900">
          <a:solidFill>
            <a:schemeClr val="tx1"/>
          </a:solidFill>
          <a:latin typeface="+mj-lt"/>
          <a:cs typeface="Calibri" panose="020F0502020204030204" pitchFamily="34" charset="0"/>
        </a:defRPr>
      </a:lvl5pPr>
      <a:lvl6pPr marL="1885950" indent="-171450" algn="l" rtl="0" fontAlgn="base">
        <a:spcBef>
          <a:spcPct val="20000"/>
        </a:spcBef>
        <a:spcAft>
          <a:spcPct val="0"/>
        </a:spcAft>
        <a:buChar char="»"/>
        <a:defRPr sz="1500">
          <a:solidFill>
            <a:schemeClr val="tx1"/>
          </a:solidFill>
          <a:latin typeface="+mn-lt"/>
        </a:defRPr>
      </a:lvl6pPr>
      <a:lvl7pPr marL="2228850" indent="-171450" algn="l" rtl="0" fontAlgn="base">
        <a:spcBef>
          <a:spcPct val="20000"/>
        </a:spcBef>
        <a:spcAft>
          <a:spcPct val="0"/>
        </a:spcAft>
        <a:buChar char="»"/>
        <a:defRPr sz="1500">
          <a:solidFill>
            <a:schemeClr val="tx1"/>
          </a:solidFill>
          <a:latin typeface="+mn-lt"/>
        </a:defRPr>
      </a:lvl7pPr>
      <a:lvl8pPr marL="2571750" indent="-171450" algn="l" rtl="0" fontAlgn="base">
        <a:spcBef>
          <a:spcPct val="20000"/>
        </a:spcBef>
        <a:spcAft>
          <a:spcPct val="0"/>
        </a:spcAft>
        <a:buChar char="»"/>
        <a:defRPr sz="1500">
          <a:solidFill>
            <a:schemeClr val="tx1"/>
          </a:solidFill>
          <a:latin typeface="+mn-lt"/>
        </a:defRPr>
      </a:lvl8pPr>
      <a:lvl9pPr marL="2914650" indent="-171450" algn="l" rtl="0" fontAlgn="base">
        <a:spcBef>
          <a:spcPct val="20000"/>
        </a:spcBef>
        <a:spcAft>
          <a:spcPct val="0"/>
        </a:spcAft>
        <a:buChar char="»"/>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xml"/><Relationship Id="rId1" Type="http://schemas.openxmlformats.org/officeDocument/2006/relationships/tags" Target="../tags/tag7.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4.xml"/><Relationship Id="rId1" Type="http://schemas.openxmlformats.org/officeDocument/2006/relationships/tags" Target="../tags/tag8.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6.xm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4.xml"/><Relationship Id="rId1" Type="http://schemas.openxmlformats.org/officeDocument/2006/relationships/tags" Target="../tags/tag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0.xml"/><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4.xml"/><Relationship Id="rId1" Type="http://schemas.openxmlformats.org/officeDocument/2006/relationships/tags" Target="../tags/tag10.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4.xml"/><Relationship Id="rId1" Type="http://schemas.openxmlformats.org/officeDocument/2006/relationships/tags" Target="../tags/tag11.xml"/></Relationships>
</file>

<file path=ppt/slides/_rels/slide4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0.xml"/><Relationship Id="rId1" Type="http://schemas.openxmlformats.org/officeDocument/2006/relationships/tags" Target="../tags/tag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a:extLst>
              <a:ext uri="{FF2B5EF4-FFF2-40B4-BE49-F238E27FC236}">
                <a16:creationId xmlns:a16="http://schemas.microsoft.com/office/drawing/2014/main" id="{E5A64D6D-4F7B-C4E6-3DF0-51112DC6C859}"/>
              </a:ext>
            </a:extLst>
          </p:cNvPr>
          <p:cNvSpPr txBox="1">
            <a:spLocks/>
          </p:cNvSpPr>
          <p:nvPr/>
        </p:nvSpPr>
        <p:spPr bwMode="auto">
          <a:xfrm>
            <a:off x="1077686" y="3221497"/>
            <a:ext cx="6607629" cy="533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ctr" anchorCtr="0" compatLnSpc="1">
            <a:prstTxWarp prst="textNoShape">
              <a:avLst/>
            </a:prstTxWarp>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sz="2250" b="1" i="0" u="none" strike="noStrike" kern="0" cap="none" spc="0" normalizeH="0" baseline="0" noProof="0" dirty="0">
                <a:ln>
                  <a:noFill/>
                </a:ln>
                <a:solidFill>
                  <a:srgbClr val="0070C0"/>
                </a:solidFill>
                <a:effectLst/>
                <a:uLnTx/>
                <a:uFillTx/>
                <a:latin typeface="Montserrat" panose="00000500000000000000" pitchFamily="2" charset="0"/>
                <a:ea typeface="+mj-ea"/>
                <a:cs typeface="+mj-cs"/>
              </a:rPr>
              <a:t>Build a Small </a:t>
            </a:r>
            <a:r>
              <a:rPr lang="en-US" sz="2250" kern="0" dirty="0">
                <a:solidFill>
                  <a:srgbClr val="0070C0"/>
                </a:solidFill>
              </a:rPr>
              <a:t>N</a:t>
            </a:r>
            <a:r>
              <a:rPr kumimoji="0" lang="en-US" sz="2250" b="1" i="0" u="none" strike="noStrike" kern="0" cap="none" spc="0" normalizeH="0" baseline="0" noProof="0" dirty="0" err="1">
                <a:ln>
                  <a:noFill/>
                </a:ln>
                <a:solidFill>
                  <a:srgbClr val="0070C0"/>
                </a:solidFill>
                <a:effectLst/>
                <a:uLnTx/>
                <a:uFillTx/>
                <a:latin typeface="Montserrat" panose="00000500000000000000" pitchFamily="2" charset="0"/>
                <a:ea typeface="+mj-ea"/>
                <a:cs typeface="+mj-cs"/>
              </a:rPr>
              <a:t>etwork</a:t>
            </a:r>
            <a:endParaRPr kumimoji="0" lang="en-MY" sz="2250" b="1" i="0" u="none" strike="noStrike" kern="0" cap="none" spc="0" normalizeH="0" baseline="0" noProof="0" dirty="0">
              <a:ln>
                <a:noFill/>
              </a:ln>
              <a:solidFill>
                <a:srgbClr val="0070C0"/>
              </a:solidFill>
              <a:effectLst/>
              <a:uLnTx/>
              <a:uFillTx/>
              <a:latin typeface="Montserrat" panose="00000500000000000000" pitchFamily="2" charset="0"/>
              <a:ea typeface="+mj-ea"/>
              <a:cs typeface="+mj-cs"/>
            </a:endParaRPr>
          </a:p>
        </p:txBody>
      </p:sp>
      <p:sp>
        <p:nvSpPr>
          <p:cNvPr id="6" name="Content Placeholder 5">
            <a:extLst>
              <a:ext uri="{FF2B5EF4-FFF2-40B4-BE49-F238E27FC236}">
                <a16:creationId xmlns:a16="http://schemas.microsoft.com/office/drawing/2014/main" id="{DA48EE8B-4479-DBB2-A043-0D0A551A3F92}"/>
              </a:ext>
            </a:extLst>
          </p:cNvPr>
          <p:cNvSpPr>
            <a:spLocks noGrp="1"/>
          </p:cNvSpPr>
          <p:nvPr>
            <p:ph idx="1"/>
          </p:nvPr>
        </p:nvSpPr>
        <p:spPr>
          <a:xfrm>
            <a:off x="851411" y="2207011"/>
            <a:ext cx="8043182" cy="533399"/>
          </a:xfrm>
        </p:spPr>
        <p:txBody>
          <a:bodyPr/>
          <a:lstStyle/>
          <a:p>
            <a:pPr marL="0" indent="0">
              <a:buNone/>
            </a:pPr>
            <a:r>
              <a:rPr lang="en-US" dirty="0"/>
              <a:t>Introduction to Networking </a:t>
            </a:r>
          </a:p>
          <a:p>
            <a:pPr marL="0" indent="0">
              <a:buNone/>
            </a:pPr>
            <a:r>
              <a:rPr lang="en-US" dirty="0"/>
              <a:t>CT043-3-1 &amp; Version VE1</a:t>
            </a:r>
          </a:p>
          <a:p>
            <a:pPr marL="0" indent="0">
              <a:buNone/>
            </a:pPr>
            <a:r>
              <a:rPr lang="en-US" dirty="0"/>
              <a:t> </a:t>
            </a:r>
          </a:p>
        </p:txBody>
      </p:sp>
    </p:spTree>
    <p:extLst>
      <p:ext uri="{BB962C8B-B14F-4D97-AF65-F5344CB8AC3E}">
        <p14:creationId xmlns:p14="http://schemas.microsoft.com/office/powerpoint/2010/main" val="66905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Devices in a Small Network</a:t>
            </a:r>
            <a:br>
              <a:rPr lang="en-US" dirty="0"/>
            </a:br>
            <a:r>
              <a:rPr lang="en-US" sz="2400" dirty="0"/>
              <a:t>Traffic Management</a:t>
            </a:r>
          </a:p>
        </p:txBody>
      </p:sp>
      <p:sp>
        <p:nvSpPr>
          <p:cNvPr id="5" name="Content Placeholder 4">
            <a:extLst>
              <a:ext uri="{FF2B5EF4-FFF2-40B4-BE49-F238E27FC236}">
                <a16:creationId xmlns:a16="http://schemas.microsoft.com/office/drawing/2014/main" id="{A64A5CE2-51F0-445D-8B69-BBA0D66EBA49}"/>
              </a:ext>
            </a:extLst>
          </p:cNvPr>
          <p:cNvSpPr>
            <a:spLocks noGrp="1"/>
          </p:cNvSpPr>
          <p:nvPr>
            <p:ph idx="1"/>
          </p:nvPr>
        </p:nvSpPr>
        <p:spPr>
          <a:xfrm>
            <a:off x="161926" y="731837"/>
            <a:ext cx="4572000" cy="3859213"/>
          </a:xfrm>
        </p:spPr>
        <p:txBody>
          <a:bodyPr/>
          <a:lstStyle/>
          <a:p>
            <a:pPr marL="342900" indent="-342900" algn="just">
              <a:buFont typeface="Arial" panose="020B0604020202020204" pitchFamily="34" charset="0"/>
              <a:buChar char="•"/>
            </a:pPr>
            <a:r>
              <a:rPr lang="en-US" sz="1600" dirty="0">
                <a:solidFill>
                  <a:srgbClr val="000000"/>
                </a:solidFill>
              </a:rPr>
              <a:t>The goal for a good network design is to enhance the productivity of the employees and </a:t>
            </a:r>
            <a:r>
              <a:rPr lang="en-US" sz="1600" dirty="0">
                <a:solidFill>
                  <a:srgbClr val="FF0000"/>
                </a:solidFill>
              </a:rPr>
              <a:t>minimize network downtime</a:t>
            </a:r>
            <a:r>
              <a:rPr lang="en-US" sz="1600" dirty="0">
                <a:solidFill>
                  <a:srgbClr val="000000"/>
                </a:solidFill>
              </a:rPr>
              <a:t>.</a:t>
            </a:r>
          </a:p>
          <a:p>
            <a:pPr marL="342900" indent="-342900" algn="just">
              <a:buFont typeface="Arial" panose="020B0604020202020204" pitchFamily="34" charset="0"/>
              <a:buChar char="•"/>
            </a:pPr>
            <a:r>
              <a:rPr lang="en-US" sz="1600" dirty="0">
                <a:solidFill>
                  <a:srgbClr val="000000"/>
                </a:solidFill>
              </a:rPr>
              <a:t>The routers and switches in a small network should be configured to support </a:t>
            </a:r>
            <a:r>
              <a:rPr lang="en-US" sz="1600" dirty="0">
                <a:solidFill>
                  <a:srgbClr val="FF0000"/>
                </a:solidFill>
              </a:rPr>
              <a:t>real-time traffic, such as voice and video,</a:t>
            </a:r>
            <a:r>
              <a:rPr lang="en-US" sz="1600" dirty="0">
                <a:solidFill>
                  <a:srgbClr val="000000"/>
                </a:solidFill>
              </a:rPr>
              <a:t> in an appropriate manner relative to other data traffic. A good network design will implement quality of service (</a:t>
            </a:r>
            <a:r>
              <a:rPr lang="en-US" sz="1600" dirty="0">
                <a:solidFill>
                  <a:srgbClr val="FF0000"/>
                </a:solidFill>
              </a:rPr>
              <a:t>QoS</a:t>
            </a:r>
            <a:r>
              <a:rPr lang="en-US" sz="1600" dirty="0">
                <a:solidFill>
                  <a:srgbClr val="000000"/>
                </a:solidFill>
              </a:rPr>
              <a:t>).</a:t>
            </a:r>
          </a:p>
          <a:p>
            <a:pPr marL="342900" indent="-342900" algn="just">
              <a:buFont typeface="Arial" panose="020B0604020202020204" pitchFamily="34" charset="0"/>
              <a:buChar char="•"/>
            </a:pPr>
            <a:r>
              <a:rPr lang="en-US" sz="1600" dirty="0">
                <a:solidFill>
                  <a:srgbClr val="000000"/>
                </a:solidFill>
              </a:rPr>
              <a:t>Priority queuing has </a:t>
            </a:r>
            <a:r>
              <a:rPr lang="en-US" sz="1600" dirty="0">
                <a:solidFill>
                  <a:srgbClr val="FF0000"/>
                </a:solidFill>
              </a:rPr>
              <a:t>four queues</a:t>
            </a:r>
            <a:r>
              <a:rPr lang="en-US" sz="1600" dirty="0">
                <a:solidFill>
                  <a:srgbClr val="000000"/>
                </a:solidFill>
              </a:rPr>
              <a:t>. The high-priority queue is always emptied first.</a:t>
            </a:r>
          </a:p>
          <a:p>
            <a:pPr marL="342900" indent="-342900" algn="just">
              <a:buFont typeface="Arial" panose="020B0604020202020204" pitchFamily="34" charset="0"/>
              <a:buChar char="•"/>
            </a:pPr>
            <a:r>
              <a:rPr lang="en-US" sz="1600" dirty="0">
                <a:solidFill>
                  <a:srgbClr val="000000"/>
                </a:solidFill>
              </a:rPr>
              <a:t>Routers/Switches must support QoS</a:t>
            </a:r>
          </a:p>
          <a:p>
            <a:pPr marL="285750" indent="-285750" algn="just">
              <a:buFont typeface="Arial" panose="020B0604020202020204" pitchFamily="34" charset="0"/>
              <a:buChar char="•"/>
            </a:pPr>
            <a:endParaRPr lang="en-US" sz="1400" dirty="0">
              <a:solidFill>
                <a:srgbClr val="000000"/>
              </a:solidFill>
            </a:endParaRPr>
          </a:p>
        </p:txBody>
      </p:sp>
      <p:pic>
        <p:nvPicPr>
          <p:cNvPr id="4" name="Picture 3">
            <a:extLst>
              <a:ext uri="{FF2B5EF4-FFF2-40B4-BE49-F238E27FC236}">
                <a16:creationId xmlns:a16="http://schemas.microsoft.com/office/drawing/2014/main" id="{5542ECA4-304D-4201-A4DE-7C630044A612}"/>
              </a:ext>
            </a:extLst>
          </p:cNvPr>
          <p:cNvPicPr>
            <a:picLocks noChangeAspect="1"/>
          </p:cNvPicPr>
          <p:nvPr/>
        </p:nvPicPr>
        <p:blipFill>
          <a:blip r:embed="rId3"/>
          <a:stretch>
            <a:fillRect/>
          </a:stretch>
        </p:blipFill>
        <p:spPr>
          <a:xfrm>
            <a:off x="4895852" y="1269054"/>
            <a:ext cx="4175932" cy="2605392"/>
          </a:xfrm>
          <a:prstGeom prst="rect">
            <a:avLst/>
          </a:prstGeom>
        </p:spPr>
      </p:pic>
    </p:spTree>
    <p:extLst>
      <p:ext uri="{BB962C8B-B14F-4D97-AF65-F5344CB8AC3E}">
        <p14:creationId xmlns:p14="http://schemas.microsoft.com/office/powerpoint/2010/main" val="396737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6881" y="2483620"/>
            <a:ext cx="7848344" cy="929640"/>
          </a:xfrm>
        </p:spPr>
        <p:txBody>
          <a:bodyPr/>
          <a:lstStyle/>
          <a:p>
            <a:pPr algn="ctr"/>
            <a:r>
              <a:rPr lang="en-US" dirty="0">
                <a:solidFill>
                  <a:schemeClr val="accent5">
                    <a:lumMod val="40000"/>
                    <a:lumOff val="60000"/>
                  </a:schemeClr>
                </a:solidFill>
              </a:rPr>
              <a:t> </a:t>
            </a:r>
            <a:br>
              <a:rPr lang="en-US" dirty="0">
                <a:solidFill>
                  <a:schemeClr val="accent5">
                    <a:lumMod val="40000"/>
                    <a:lumOff val="60000"/>
                  </a:schemeClr>
                </a:solidFill>
              </a:rPr>
            </a:br>
            <a:br>
              <a:rPr lang="en-US" dirty="0">
                <a:solidFill>
                  <a:schemeClr val="accent5">
                    <a:lumMod val="40000"/>
                    <a:lumOff val="60000"/>
                  </a:schemeClr>
                </a:solidFill>
              </a:rPr>
            </a:br>
            <a:br>
              <a:rPr lang="en-US" dirty="0">
                <a:solidFill>
                  <a:schemeClr val="accent5">
                    <a:lumMod val="40000"/>
                    <a:lumOff val="60000"/>
                  </a:schemeClr>
                </a:solidFill>
              </a:rPr>
            </a:br>
            <a:br>
              <a:rPr lang="en-US" dirty="0">
                <a:solidFill>
                  <a:schemeClr val="accent5">
                    <a:lumMod val="40000"/>
                    <a:lumOff val="60000"/>
                  </a:schemeClr>
                </a:solidFill>
              </a:rPr>
            </a:br>
            <a:r>
              <a:rPr lang="en-US" dirty="0">
                <a:solidFill>
                  <a:schemeClr val="accent5">
                    <a:lumMod val="40000"/>
                    <a:lumOff val="60000"/>
                  </a:schemeClr>
                </a:solidFill>
              </a:rPr>
              <a:t>Small Network Applications and </a:t>
            </a:r>
            <a:br>
              <a:rPr lang="en-US" dirty="0">
                <a:solidFill>
                  <a:schemeClr val="accent5">
                    <a:lumMod val="40000"/>
                    <a:lumOff val="60000"/>
                  </a:schemeClr>
                </a:solidFill>
              </a:rPr>
            </a:br>
            <a:r>
              <a:rPr lang="en-US" dirty="0">
                <a:solidFill>
                  <a:schemeClr val="accent5">
                    <a:lumMod val="40000"/>
                    <a:lumOff val="60000"/>
                  </a:schemeClr>
                </a:solidFill>
              </a:rPr>
              <a:t>Protocols</a:t>
            </a:r>
          </a:p>
        </p:txBody>
      </p:sp>
    </p:spTree>
    <p:custDataLst>
      <p:tags r:id="rId1"/>
    </p:custDataLst>
    <p:extLst>
      <p:ext uri="{BB962C8B-B14F-4D97-AF65-F5344CB8AC3E}">
        <p14:creationId xmlns:p14="http://schemas.microsoft.com/office/powerpoint/2010/main" val="1619359580"/>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Small Network Applications and Protocols</a:t>
            </a:r>
            <a:br>
              <a:rPr lang="en-US" dirty="0"/>
            </a:br>
            <a:r>
              <a:rPr lang="en-US" sz="2400" dirty="0"/>
              <a:t>Common Applications</a:t>
            </a:r>
          </a:p>
        </p:txBody>
      </p:sp>
      <p:sp>
        <p:nvSpPr>
          <p:cNvPr id="6" name="Content Placeholder 5">
            <a:extLst>
              <a:ext uri="{FF2B5EF4-FFF2-40B4-BE49-F238E27FC236}">
                <a16:creationId xmlns:a16="http://schemas.microsoft.com/office/drawing/2014/main" id="{CBD63511-AED3-4B69-9FBC-FDA4115DD396}"/>
              </a:ext>
            </a:extLst>
          </p:cNvPr>
          <p:cNvSpPr>
            <a:spLocks noGrp="1"/>
          </p:cNvSpPr>
          <p:nvPr>
            <p:ph idx="1"/>
          </p:nvPr>
        </p:nvSpPr>
        <p:spPr>
          <a:xfrm>
            <a:off x="474662" y="731837"/>
            <a:ext cx="8280057" cy="3689897"/>
          </a:xfrm>
        </p:spPr>
        <p:txBody>
          <a:bodyPr/>
          <a:lstStyle/>
          <a:p>
            <a:pPr marL="0" indent="0" algn="just"/>
            <a:r>
              <a:rPr lang="en-US" sz="1600" dirty="0">
                <a:solidFill>
                  <a:srgbClr val="000000"/>
                </a:solidFill>
              </a:rPr>
              <a:t>After you have set it up, your network still needs </a:t>
            </a:r>
            <a:r>
              <a:rPr lang="en-US" sz="1600" dirty="0">
                <a:solidFill>
                  <a:srgbClr val="FF0000"/>
                </a:solidFill>
              </a:rPr>
              <a:t>certain types of applications </a:t>
            </a:r>
            <a:r>
              <a:rPr lang="en-US" sz="1600" dirty="0">
                <a:solidFill>
                  <a:srgbClr val="000000"/>
                </a:solidFill>
              </a:rPr>
              <a:t>and protocols in order to work. The network is only as useful as the applications that are on it. </a:t>
            </a:r>
          </a:p>
          <a:p>
            <a:pPr marL="0" indent="0" algn="just"/>
            <a:endParaRPr lang="en-US" sz="1600" dirty="0">
              <a:solidFill>
                <a:srgbClr val="000000"/>
              </a:solidFill>
            </a:endParaRPr>
          </a:p>
          <a:p>
            <a:pPr marL="0" indent="0" algn="just"/>
            <a:r>
              <a:rPr lang="en-US" sz="1600" dirty="0">
                <a:solidFill>
                  <a:srgbClr val="000000"/>
                </a:solidFill>
              </a:rPr>
              <a:t>There are </a:t>
            </a:r>
            <a:r>
              <a:rPr lang="en-US" sz="1600" dirty="0">
                <a:solidFill>
                  <a:srgbClr val="FF0000"/>
                </a:solidFill>
              </a:rPr>
              <a:t>two forms </a:t>
            </a:r>
            <a:r>
              <a:rPr lang="en-US" sz="1600" dirty="0">
                <a:solidFill>
                  <a:srgbClr val="000000"/>
                </a:solidFill>
              </a:rPr>
              <a:t>of software programs or processes that provide access to the network: </a:t>
            </a:r>
          </a:p>
          <a:p>
            <a:pPr marL="358835" lvl="1" indent="-285750" algn="just">
              <a:buFont typeface="Arial" panose="020B0604020202020204" pitchFamily="34" charset="0"/>
              <a:buChar char="•"/>
            </a:pPr>
            <a:r>
              <a:rPr lang="en-US" sz="1600" b="1" dirty="0">
                <a:solidFill>
                  <a:srgbClr val="000000"/>
                </a:solidFill>
              </a:rPr>
              <a:t>Network Applications</a:t>
            </a:r>
            <a:r>
              <a:rPr lang="en-US" sz="1600" dirty="0">
                <a:solidFill>
                  <a:srgbClr val="000000"/>
                </a:solidFill>
              </a:rPr>
              <a:t>: Applications that implement application layer protocols and are able to communicate directly with the lower layers of the protocol stack.</a:t>
            </a:r>
          </a:p>
          <a:p>
            <a:pPr marL="358835" lvl="1" indent="-285750" algn="just">
              <a:buFont typeface="Arial" panose="020B0604020202020204" pitchFamily="34" charset="0"/>
              <a:buChar char="•"/>
            </a:pPr>
            <a:r>
              <a:rPr lang="en-US" sz="1600" b="1" dirty="0">
                <a:solidFill>
                  <a:srgbClr val="000000"/>
                </a:solidFill>
              </a:rPr>
              <a:t>Application Layer Services</a:t>
            </a:r>
            <a:r>
              <a:rPr lang="en-US" sz="1600" dirty="0">
                <a:solidFill>
                  <a:srgbClr val="000000"/>
                </a:solidFill>
              </a:rPr>
              <a:t>: For applications that are </a:t>
            </a:r>
            <a:r>
              <a:rPr lang="en-US" sz="1600" dirty="0">
                <a:solidFill>
                  <a:srgbClr val="FF0000"/>
                </a:solidFill>
              </a:rPr>
              <a:t>not network-aware</a:t>
            </a:r>
            <a:r>
              <a:rPr lang="en-US" sz="1600" dirty="0">
                <a:solidFill>
                  <a:srgbClr val="000000"/>
                </a:solidFill>
              </a:rPr>
              <a:t>, the programs that interface with the network and prepare the data for transfer. </a:t>
            </a:r>
          </a:p>
          <a:p>
            <a:pPr marL="342900" indent="-342900" algn="just">
              <a:buFont typeface="Arial" panose="020B0604020202020204" pitchFamily="34" charset="0"/>
              <a:buChar char="•"/>
            </a:pPr>
            <a:endParaRPr lang="en-US" sz="1400" dirty="0">
              <a:solidFill>
                <a:srgbClr val="000000"/>
              </a:solidFill>
            </a:endParaRPr>
          </a:p>
        </p:txBody>
      </p:sp>
    </p:spTree>
    <p:extLst>
      <p:ext uri="{BB962C8B-B14F-4D97-AF65-F5344CB8AC3E}">
        <p14:creationId xmlns:p14="http://schemas.microsoft.com/office/powerpoint/2010/main" val="176408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Small Network Applications and Protocols</a:t>
            </a:r>
            <a:br>
              <a:rPr lang="en-US" dirty="0"/>
            </a:br>
            <a:r>
              <a:rPr lang="en-US" sz="2400" dirty="0"/>
              <a:t>Common Protocols</a:t>
            </a:r>
          </a:p>
        </p:txBody>
      </p:sp>
      <p:sp>
        <p:nvSpPr>
          <p:cNvPr id="4" name="Content Placeholder 3">
            <a:extLst>
              <a:ext uri="{FF2B5EF4-FFF2-40B4-BE49-F238E27FC236}">
                <a16:creationId xmlns:a16="http://schemas.microsoft.com/office/drawing/2014/main" id="{293C6751-32AF-45A8-BF93-DE124C4DE534}"/>
              </a:ext>
            </a:extLst>
          </p:cNvPr>
          <p:cNvSpPr>
            <a:spLocks noGrp="1"/>
          </p:cNvSpPr>
          <p:nvPr>
            <p:ph idx="1"/>
          </p:nvPr>
        </p:nvSpPr>
        <p:spPr>
          <a:xfrm>
            <a:off x="474662" y="731837"/>
            <a:ext cx="8280057" cy="3689897"/>
          </a:xfrm>
        </p:spPr>
        <p:txBody>
          <a:bodyPr/>
          <a:lstStyle/>
          <a:p>
            <a:pPr marL="0" indent="0" algn="just"/>
            <a:r>
              <a:rPr lang="en-US" sz="1500" dirty="0">
                <a:solidFill>
                  <a:srgbClr val="000000"/>
                </a:solidFill>
              </a:rPr>
              <a:t>Network </a:t>
            </a:r>
            <a:r>
              <a:rPr lang="en-US" sz="1500" dirty="0">
                <a:solidFill>
                  <a:srgbClr val="FF0000"/>
                </a:solidFill>
              </a:rPr>
              <a:t>protocols</a:t>
            </a:r>
            <a:r>
              <a:rPr lang="en-US" sz="1500" dirty="0">
                <a:solidFill>
                  <a:srgbClr val="000000"/>
                </a:solidFill>
              </a:rPr>
              <a:t> support the applications and services used by employees in a small network.</a:t>
            </a:r>
          </a:p>
          <a:p>
            <a:pPr marL="342900" indent="-342900" algn="just">
              <a:buFont typeface="Arial" panose="020B0604020202020204" pitchFamily="34" charset="0"/>
              <a:buChar char="•"/>
            </a:pPr>
            <a:r>
              <a:rPr lang="en-US" sz="1500" dirty="0">
                <a:solidFill>
                  <a:srgbClr val="000000"/>
                </a:solidFill>
              </a:rPr>
              <a:t>Network administrators commonly require </a:t>
            </a:r>
            <a:r>
              <a:rPr lang="en-US" sz="1500" dirty="0">
                <a:solidFill>
                  <a:srgbClr val="FF0000"/>
                </a:solidFill>
              </a:rPr>
              <a:t>access to network devices and servers</a:t>
            </a:r>
            <a:r>
              <a:rPr lang="en-US" sz="1500" dirty="0">
                <a:solidFill>
                  <a:srgbClr val="000000"/>
                </a:solidFill>
              </a:rPr>
              <a:t>. The two most common </a:t>
            </a:r>
            <a:r>
              <a:rPr lang="en-US" sz="1500" dirty="0">
                <a:solidFill>
                  <a:srgbClr val="FF0000"/>
                </a:solidFill>
              </a:rPr>
              <a:t>remote</a:t>
            </a:r>
            <a:r>
              <a:rPr lang="en-US" sz="1500" dirty="0">
                <a:solidFill>
                  <a:srgbClr val="000000"/>
                </a:solidFill>
              </a:rPr>
              <a:t> access solutions are </a:t>
            </a:r>
            <a:r>
              <a:rPr lang="en-US" sz="1500" dirty="0">
                <a:solidFill>
                  <a:srgbClr val="FF0000"/>
                </a:solidFill>
              </a:rPr>
              <a:t>Telnet and Secure Shell (SSH</a:t>
            </a:r>
            <a:r>
              <a:rPr lang="en-US" sz="1500" dirty="0">
                <a:solidFill>
                  <a:srgbClr val="000000"/>
                </a:solidFill>
              </a:rPr>
              <a:t>). </a:t>
            </a:r>
          </a:p>
          <a:p>
            <a:pPr marL="342900" indent="-342900" algn="just">
              <a:buFont typeface="Arial" panose="020B0604020202020204" pitchFamily="34" charset="0"/>
              <a:buChar char="•"/>
            </a:pPr>
            <a:r>
              <a:rPr lang="en-US" sz="1500" dirty="0">
                <a:solidFill>
                  <a:srgbClr val="000000"/>
                </a:solidFill>
              </a:rPr>
              <a:t>Hypertext Transfer Protocol (</a:t>
            </a:r>
            <a:r>
              <a:rPr lang="en-US" sz="1500" dirty="0">
                <a:solidFill>
                  <a:srgbClr val="FF0000"/>
                </a:solidFill>
              </a:rPr>
              <a:t>HTTP</a:t>
            </a:r>
            <a:r>
              <a:rPr lang="en-US" sz="1500" dirty="0">
                <a:solidFill>
                  <a:srgbClr val="000000"/>
                </a:solidFill>
              </a:rPr>
              <a:t>) and Hypertext Transfer Protocol Secure (</a:t>
            </a:r>
            <a:r>
              <a:rPr lang="en-US" sz="1500" dirty="0">
                <a:solidFill>
                  <a:srgbClr val="FF0000"/>
                </a:solidFill>
              </a:rPr>
              <a:t>HTTPs</a:t>
            </a:r>
            <a:r>
              <a:rPr lang="en-US" sz="1500" dirty="0">
                <a:solidFill>
                  <a:srgbClr val="000000"/>
                </a:solidFill>
              </a:rPr>
              <a:t>) are used between web clients and web servers.</a:t>
            </a:r>
          </a:p>
          <a:p>
            <a:pPr marL="342900" indent="-342900" algn="just">
              <a:buFont typeface="Arial" panose="020B0604020202020204" pitchFamily="34" charset="0"/>
              <a:buChar char="•"/>
            </a:pPr>
            <a:r>
              <a:rPr lang="en-US" sz="1500" dirty="0">
                <a:solidFill>
                  <a:srgbClr val="000000"/>
                </a:solidFill>
              </a:rPr>
              <a:t>Simple Mail Transfer Protocol (</a:t>
            </a:r>
            <a:r>
              <a:rPr lang="en-US" sz="1500" dirty="0">
                <a:solidFill>
                  <a:srgbClr val="FF0000"/>
                </a:solidFill>
              </a:rPr>
              <a:t>SMTP</a:t>
            </a:r>
            <a:r>
              <a:rPr lang="en-US" sz="1500" dirty="0">
                <a:solidFill>
                  <a:srgbClr val="000000"/>
                </a:solidFill>
              </a:rPr>
              <a:t>) is used to send email, Post Office Protocol (</a:t>
            </a:r>
            <a:r>
              <a:rPr lang="en-US" sz="1500" dirty="0">
                <a:solidFill>
                  <a:srgbClr val="FF0000"/>
                </a:solidFill>
              </a:rPr>
              <a:t>POP3</a:t>
            </a:r>
            <a:r>
              <a:rPr lang="en-US" sz="1500" dirty="0">
                <a:solidFill>
                  <a:srgbClr val="000000"/>
                </a:solidFill>
              </a:rPr>
              <a:t>) or Internet Mail Access Protocol (</a:t>
            </a:r>
            <a:r>
              <a:rPr lang="en-US" sz="1500" dirty="0">
                <a:solidFill>
                  <a:srgbClr val="FF0000"/>
                </a:solidFill>
              </a:rPr>
              <a:t>IMAP</a:t>
            </a:r>
            <a:r>
              <a:rPr lang="en-US" sz="1500" dirty="0">
                <a:solidFill>
                  <a:srgbClr val="000000"/>
                </a:solidFill>
              </a:rPr>
              <a:t>) are used by clients to retrieve email.</a:t>
            </a:r>
          </a:p>
          <a:p>
            <a:pPr marL="342900" indent="-342900" algn="just">
              <a:buFont typeface="Arial" panose="020B0604020202020204" pitchFamily="34" charset="0"/>
              <a:buChar char="•"/>
            </a:pPr>
            <a:r>
              <a:rPr lang="en-US" sz="1500" dirty="0">
                <a:solidFill>
                  <a:srgbClr val="000000"/>
                </a:solidFill>
              </a:rPr>
              <a:t>File Transfer Protocol (</a:t>
            </a:r>
            <a:r>
              <a:rPr lang="en-US" sz="1500" dirty="0">
                <a:solidFill>
                  <a:srgbClr val="FF0000"/>
                </a:solidFill>
              </a:rPr>
              <a:t>FTP</a:t>
            </a:r>
            <a:r>
              <a:rPr lang="en-US" sz="1500" dirty="0">
                <a:solidFill>
                  <a:srgbClr val="000000"/>
                </a:solidFill>
              </a:rPr>
              <a:t>) and Security File Transfer Protocol (</a:t>
            </a:r>
            <a:r>
              <a:rPr lang="en-US" sz="1500" dirty="0">
                <a:solidFill>
                  <a:srgbClr val="FF0000"/>
                </a:solidFill>
              </a:rPr>
              <a:t>SFTP</a:t>
            </a:r>
            <a:r>
              <a:rPr lang="en-US" sz="1500" dirty="0">
                <a:solidFill>
                  <a:srgbClr val="000000"/>
                </a:solidFill>
              </a:rPr>
              <a:t>) are used to download and upload files between a client and an FTP server.</a:t>
            </a:r>
          </a:p>
          <a:p>
            <a:pPr marL="342900" indent="-342900" algn="just">
              <a:buFont typeface="Arial" panose="020B0604020202020204" pitchFamily="34" charset="0"/>
              <a:buChar char="•"/>
            </a:pPr>
            <a:r>
              <a:rPr lang="en-US" sz="1500" dirty="0">
                <a:solidFill>
                  <a:srgbClr val="000000"/>
                </a:solidFill>
              </a:rPr>
              <a:t>Dynamic Host Configuration Protocol (</a:t>
            </a:r>
            <a:r>
              <a:rPr lang="en-US" sz="1500" dirty="0">
                <a:solidFill>
                  <a:srgbClr val="FF0000"/>
                </a:solidFill>
              </a:rPr>
              <a:t>DHCP</a:t>
            </a:r>
            <a:r>
              <a:rPr lang="en-US" sz="1500" dirty="0">
                <a:solidFill>
                  <a:srgbClr val="000000"/>
                </a:solidFill>
              </a:rPr>
              <a:t>) is used by clients to acquire an IP configuration from a DHCP Server.</a:t>
            </a:r>
          </a:p>
          <a:p>
            <a:pPr marL="342900" indent="-342900" algn="just">
              <a:buFont typeface="Arial" panose="020B0604020202020204" pitchFamily="34" charset="0"/>
              <a:buChar char="•"/>
            </a:pPr>
            <a:r>
              <a:rPr lang="en-US" sz="1500" dirty="0">
                <a:solidFill>
                  <a:srgbClr val="000000"/>
                </a:solidFill>
              </a:rPr>
              <a:t>The Domain Name Service (</a:t>
            </a:r>
            <a:r>
              <a:rPr lang="en-US" sz="1500" dirty="0">
                <a:solidFill>
                  <a:srgbClr val="FF0000"/>
                </a:solidFill>
              </a:rPr>
              <a:t>DNS</a:t>
            </a:r>
            <a:r>
              <a:rPr lang="en-US" sz="1500" dirty="0">
                <a:solidFill>
                  <a:srgbClr val="000000"/>
                </a:solidFill>
              </a:rPr>
              <a:t>) resolves domain names to IP addresses.</a:t>
            </a:r>
          </a:p>
          <a:p>
            <a:pPr marL="0" indent="0" algn="just"/>
            <a:r>
              <a:rPr lang="en-US" sz="1500" b="1" dirty="0">
                <a:solidFill>
                  <a:srgbClr val="000000"/>
                </a:solidFill>
              </a:rPr>
              <a:t>Note</a:t>
            </a:r>
            <a:r>
              <a:rPr lang="en-US" sz="1500" dirty="0">
                <a:solidFill>
                  <a:srgbClr val="000000"/>
                </a:solidFill>
              </a:rPr>
              <a:t>: A server could provide multiple network services. For instance, a server could be an email, FTP and SSH server.</a:t>
            </a:r>
          </a:p>
        </p:txBody>
      </p:sp>
    </p:spTree>
    <p:extLst>
      <p:ext uri="{BB962C8B-B14F-4D97-AF65-F5344CB8AC3E}">
        <p14:creationId xmlns:p14="http://schemas.microsoft.com/office/powerpoint/2010/main" val="1680069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Small Network Applications and Protocols</a:t>
            </a:r>
            <a:br>
              <a:rPr lang="en-US" dirty="0"/>
            </a:br>
            <a:r>
              <a:rPr lang="en-US" sz="2400" dirty="0"/>
              <a:t>Common Protocols (Cont.)</a:t>
            </a:r>
          </a:p>
        </p:txBody>
      </p:sp>
      <p:sp>
        <p:nvSpPr>
          <p:cNvPr id="4" name="Content Placeholder 3">
            <a:extLst>
              <a:ext uri="{FF2B5EF4-FFF2-40B4-BE49-F238E27FC236}">
                <a16:creationId xmlns:a16="http://schemas.microsoft.com/office/drawing/2014/main" id="{293C6751-32AF-45A8-BF93-DE124C4DE534}"/>
              </a:ext>
            </a:extLst>
          </p:cNvPr>
          <p:cNvSpPr>
            <a:spLocks noGrp="1"/>
          </p:cNvSpPr>
          <p:nvPr>
            <p:ph idx="1"/>
          </p:nvPr>
        </p:nvSpPr>
        <p:spPr>
          <a:xfrm>
            <a:off x="474662" y="731837"/>
            <a:ext cx="8280057" cy="3689897"/>
          </a:xfrm>
        </p:spPr>
        <p:txBody>
          <a:bodyPr/>
          <a:lstStyle/>
          <a:p>
            <a:pPr marL="0" indent="0" algn="l"/>
            <a:r>
              <a:rPr lang="en-US" sz="1600" dirty="0">
                <a:solidFill>
                  <a:srgbClr val="000000"/>
                </a:solidFill>
              </a:rPr>
              <a:t>These network protocols comprise the fundamental tool set of a network professional, each of these network protocols define::</a:t>
            </a:r>
          </a:p>
          <a:p>
            <a:pPr marL="342900" indent="-342900" algn="l">
              <a:buFont typeface="Arial" panose="020B0604020202020204" pitchFamily="34" charset="0"/>
              <a:buChar char="•"/>
            </a:pPr>
            <a:r>
              <a:rPr lang="en-US" sz="1600" dirty="0">
                <a:solidFill>
                  <a:srgbClr val="000000"/>
                </a:solidFill>
              </a:rPr>
              <a:t>Processes on either end of a communication </a:t>
            </a:r>
            <a:r>
              <a:rPr lang="en-US" sz="1600" dirty="0">
                <a:solidFill>
                  <a:srgbClr val="FF0000"/>
                </a:solidFill>
              </a:rPr>
              <a:t>session</a:t>
            </a:r>
            <a:r>
              <a:rPr lang="en-US" sz="1600" dirty="0">
                <a:solidFill>
                  <a:srgbClr val="000000"/>
                </a:solidFill>
              </a:rPr>
              <a:t>.</a:t>
            </a:r>
          </a:p>
          <a:p>
            <a:pPr marL="342900" indent="-342900" algn="l">
              <a:buFont typeface="Arial" panose="020B0604020202020204" pitchFamily="34" charset="0"/>
              <a:buChar char="•"/>
            </a:pPr>
            <a:r>
              <a:rPr lang="en-US" sz="1600" dirty="0">
                <a:solidFill>
                  <a:srgbClr val="000000"/>
                </a:solidFill>
              </a:rPr>
              <a:t>Types of </a:t>
            </a:r>
            <a:r>
              <a:rPr lang="en-US" sz="1600" dirty="0">
                <a:solidFill>
                  <a:srgbClr val="FF0000"/>
                </a:solidFill>
              </a:rPr>
              <a:t>messages</a:t>
            </a:r>
            <a:r>
              <a:rPr lang="en-US" sz="1600" dirty="0">
                <a:solidFill>
                  <a:srgbClr val="000000"/>
                </a:solidFill>
              </a:rPr>
              <a:t>.</a:t>
            </a:r>
          </a:p>
          <a:p>
            <a:pPr marL="342900" indent="-342900" algn="l">
              <a:buFont typeface="Arial" panose="020B0604020202020204" pitchFamily="34" charset="0"/>
              <a:buChar char="•"/>
            </a:pPr>
            <a:r>
              <a:rPr lang="en-US" sz="1600" dirty="0">
                <a:solidFill>
                  <a:srgbClr val="FF0000"/>
                </a:solidFill>
              </a:rPr>
              <a:t>Syntax</a:t>
            </a:r>
            <a:r>
              <a:rPr lang="en-US" sz="1600" dirty="0">
                <a:solidFill>
                  <a:srgbClr val="000000"/>
                </a:solidFill>
              </a:rPr>
              <a:t> of the messages.</a:t>
            </a:r>
          </a:p>
          <a:p>
            <a:pPr marL="342900" indent="-342900" algn="l">
              <a:buFont typeface="Arial" panose="020B0604020202020204" pitchFamily="34" charset="0"/>
              <a:buChar char="•"/>
            </a:pPr>
            <a:r>
              <a:rPr lang="en-US" sz="1600" dirty="0">
                <a:solidFill>
                  <a:srgbClr val="000000"/>
                </a:solidFill>
              </a:rPr>
              <a:t>Meaning of informational fields.</a:t>
            </a:r>
          </a:p>
          <a:p>
            <a:pPr marL="342900" indent="-342900" algn="l">
              <a:buFont typeface="Arial" panose="020B0604020202020204" pitchFamily="34" charset="0"/>
              <a:buChar char="•"/>
            </a:pPr>
            <a:r>
              <a:rPr lang="en-US" sz="1600" dirty="0">
                <a:solidFill>
                  <a:srgbClr val="000000"/>
                </a:solidFill>
              </a:rPr>
              <a:t>How </a:t>
            </a:r>
            <a:r>
              <a:rPr lang="en-US" sz="1600" dirty="0">
                <a:solidFill>
                  <a:srgbClr val="FF0000"/>
                </a:solidFill>
              </a:rPr>
              <a:t>messages are sent and the expected response</a:t>
            </a:r>
            <a:r>
              <a:rPr lang="en-US" sz="1600" dirty="0">
                <a:solidFill>
                  <a:srgbClr val="000000"/>
                </a:solidFill>
              </a:rPr>
              <a:t>.</a:t>
            </a:r>
          </a:p>
          <a:p>
            <a:pPr marL="342900" indent="-342900" algn="l">
              <a:buFont typeface="Arial" panose="020B0604020202020204" pitchFamily="34" charset="0"/>
              <a:buChar char="•"/>
            </a:pPr>
            <a:r>
              <a:rPr lang="en-US" sz="1600" dirty="0">
                <a:solidFill>
                  <a:srgbClr val="000000"/>
                </a:solidFill>
              </a:rPr>
              <a:t>Interaction with the next lower layer.</a:t>
            </a:r>
          </a:p>
          <a:p>
            <a:pPr marL="342900" indent="-342900" algn="l">
              <a:buFont typeface="Arial" panose="020B0604020202020204" pitchFamily="34" charset="0"/>
              <a:buChar char="•"/>
            </a:pPr>
            <a:endParaRPr lang="en-US" sz="1600" dirty="0">
              <a:solidFill>
                <a:srgbClr val="000000"/>
              </a:solidFill>
            </a:endParaRPr>
          </a:p>
          <a:p>
            <a:pPr marL="0" indent="0" algn="l"/>
            <a:r>
              <a:rPr lang="en-US" sz="1600" dirty="0">
                <a:solidFill>
                  <a:srgbClr val="000000"/>
                </a:solidFill>
              </a:rPr>
              <a:t>Many companies have established a policy of using secure versions (e.g., SSH, SFTP, and HTTPS) of these protocols whenever possible.</a:t>
            </a:r>
          </a:p>
        </p:txBody>
      </p:sp>
    </p:spTree>
    <p:extLst>
      <p:ext uri="{BB962C8B-B14F-4D97-AF65-F5344CB8AC3E}">
        <p14:creationId xmlns:p14="http://schemas.microsoft.com/office/powerpoint/2010/main" val="4084516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Small Network Applications and Protocols</a:t>
            </a:r>
            <a:br>
              <a:rPr lang="en-US" dirty="0"/>
            </a:br>
            <a:r>
              <a:rPr lang="en-US" sz="2400" dirty="0"/>
              <a:t>Voice and Video Applications</a:t>
            </a:r>
          </a:p>
        </p:txBody>
      </p:sp>
      <p:sp>
        <p:nvSpPr>
          <p:cNvPr id="5" name="Content Placeholder 4">
            <a:extLst>
              <a:ext uri="{FF2B5EF4-FFF2-40B4-BE49-F238E27FC236}">
                <a16:creationId xmlns:a16="http://schemas.microsoft.com/office/drawing/2014/main" id="{60805718-1D89-4A05-B2C1-06EAAE238C28}"/>
              </a:ext>
            </a:extLst>
          </p:cNvPr>
          <p:cNvSpPr>
            <a:spLocks noGrp="1"/>
          </p:cNvSpPr>
          <p:nvPr>
            <p:ph idx="1"/>
          </p:nvPr>
        </p:nvSpPr>
        <p:spPr>
          <a:xfrm>
            <a:off x="474662" y="731837"/>
            <a:ext cx="8280057" cy="3689897"/>
          </a:xfrm>
        </p:spPr>
        <p:txBody>
          <a:bodyPr/>
          <a:lstStyle/>
          <a:p>
            <a:pPr marL="342900" indent="-342900" algn="l">
              <a:buFont typeface="Arial" panose="020B0604020202020204" pitchFamily="34" charset="0"/>
              <a:buChar char="•"/>
            </a:pPr>
            <a:r>
              <a:rPr lang="en-US" sz="1500" dirty="0">
                <a:solidFill>
                  <a:srgbClr val="000000"/>
                </a:solidFill>
              </a:rPr>
              <a:t>Businesses today are increasingly using </a:t>
            </a:r>
            <a:r>
              <a:rPr lang="en-US" sz="1500" dirty="0">
                <a:solidFill>
                  <a:srgbClr val="FF0000"/>
                </a:solidFill>
              </a:rPr>
              <a:t>IP telephony and streaming media </a:t>
            </a:r>
            <a:r>
              <a:rPr lang="en-US" sz="1500" dirty="0">
                <a:solidFill>
                  <a:srgbClr val="000000"/>
                </a:solidFill>
              </a:rPr>
              <a:t>to communicate with customers and business partners, as well as enabling their employees to work remotely.</a:t>
            </a:r>
          </a:p>
          <a:p>
            <a:pPr marL="342900" indent="-342900" algn="l">
              <a:buFont typeface="Arial" panose="020B0604020202020204" pitchFamily="34" charset="0"/>
              <a:buChar char="•"/>
            </a:pPr>
            <a:r>
              <a:rPr lang="en-US" sz="1500" dirty="0">
                <a:solidFill>
                  <a:srgbClr val="000000"/>
                </a:solidFill>
              </a:rPr>
              <a:t>The network administrator must ensure the </a:t>
            </a:r>
            <a:r>
              <a:rPr lang="en-US" sz="1500" dirty="0">
                <a:solidFill>
                  <a:srgbClr val="FF0000"/>
                </a:solidFill>
              </a:rPr>
              <a:t>proper equipment is installed </a:t>
            </a:r>
            <a:r>
              <a:rPr lang="en-US" sz="1500" dirty="0">
                <a:solidFill>
                  <a:srgbClr val="000000"/>
                </a:solidFill>
              </a:rPr>
              <a:t>in the network and that the network devices are configured to ensure priority delivery.</a:t>
            </a:r>
          </a:p>
          <a:p>
            <a:pPr marL="342900" indent="-342900" algn="l">
              <a:buFont typeface="Arial" panose="020B0604020202020204" pitchFamily="34" charset="0"/>
              <a:buChar char="•"/>
            </a:pPr>
            <a:r>
              <a:rPr lang="en-US" sz="1500" dirty="0">
                <a:solidFill>
                  <a:srgbClr val="000000"/>
                </a:solidFill>
              </a:rPr>
              <a:t>The </a:t>
            </a:r>
            <a:r>
              <a:rPr lang="en-US" sz="1500" dirty="0">
                <a:solidFill>
                  <a:srgbClr val="FF0000"/>
                </a:solidFill>
              </a:rPr>
              <a:t>factors</a:t>
            </a:r>
            <a:r>
              <a:rPr lang="en-US" sz="1500" dirty="0">
                <a:solidFill>
                  <a:srgbClr val="000000"/>
                </a:solidFill>
              </a:rPr>
              <a:t> that a small network administrator must </a:t>
            </a:r>
            <a:r>
              <a:rPr lang="en-US" sz="1500" dirty="0">
                <a:solidFill>
                  <a:srgbClr val="FF0000"/>
                </a:solidFill>
              </a:rPr>
              <a:t>consider</a:t>
            </a:r>
            <a:r>
              <a:rPr lang="en-US" sz="1500" dirty="0">
                <a:solidFill>
                  <a:srgbClr val="000000"/>
                </a:solidFill>
              </a:rPr>
              <a:t> when supporting </a:t>
            </a:r>
            <a:r>
              <a:rPr lang="en-US" sz="1500" dirty="0">
                <a:solidFill>
                  <a:srgbClr val="FF0000"/>
                </a:solidFill>
              </a:rPr>
              <a:t>real-time</a:t>
            </a:r>
            <a:r>
              <a:rPr lang="en-US" sz="1500" dirty="0">
                <a:solidFill>
                  <a:srgbClr val="000000"/>
                </a:solidFill>
              </a:rPr>
              <a:t> applications:</a:t>
            </a:r>
          </a:p>
          <a:p>
            <a:pPr marL="489010" lvl="2" indent="-342900">
              <a:buFont typeface="Arial" panose="020B0604020202020204" pitchFamily="34" charset="0"/>
              <a:buChar char="•"/>
            </a:pPr>
            <a:r>
              <a:rPr lang="en-US" sz="1500" b="1" dirty="0">
                <a:solidFill>
                  <a:srgbClr val="000000"/>
                </a:solidFill>
              </a:rPr>
              <a:t>Infrastructure -</a:t>
            </a:r>
            <a:r>
              <a:rPr lang="en-US" sz="1500" dirty="0">
                <a:solidFill>
                  <a:srgbClr val="000000"/>
                </a:solidFill>
              </a:rPr>
              <a:t> Does it have the capacity and capability to support real-time applications?</a:t>
            </a:r>
          </a:p>
          <a:p>
            <a:pPr marL="489010" lvl="2" indent="-342900">
              <a:buFont typeface="Arial" panose="020B0604020202020204" pitchFamily="34" charset="0"/>
              <a:buChar char="•"/>
            </a:pPr>
            <a:r>
              <a:rPr lang="en-US" sz="1500" b="1" dirty="0">
                <a:solidFill>
                  <a:srgbClr val="000000"/>
                </a:solidFill>
              </a:rPr>
              <a:t>VoIP - </a:t>
            </a:r>
            <a:r>
              <a:rPr lang="en-US" sz="1500" dirty="0">
                <a:solidFill>
                  <a:srgbClr val="000000"/>
                </a:solidFill>
              </a:rPr>
              <a:t>VoIP is typically less expensive than IP Telephony, but at the cost of quality and features.</a:t>
            </a:r>
          </a:p>
          <a:p>
            <a:pPr marL="489010" lvl="2" indent="-342900">
              <a:buFont typeface="Arial" panose="020B0604020202020204" pitchFamily="34" charset="0"/>
              <a:buChar char="•"/>
            </a:pPr>
            <a:r>
              <a:rPr lang="en-US" sz="1500" b="1" dirty="0">
                <a:solidFill>
                  <a:srgbClr val="000000"/>
                </a:solidFill>
              </a:rPr>
              <a:t>IP Telephony - </a:t>
            </a:r>
            <a:r>
              <a:rPr lang="en-US" sz="1500" dirty="0">
                <a:solidFill>
                  <a:srgbClr val="000000"/>
                </a:solidFill>
              </a:rPr>
              <a:t>This employs dedicated servers form call control and signaling.</a:t>
            </a:r>
          </a:p>
          <a:p>
            <a:pPr marL="489010" lvl="2" indent="-342900">
              <a:buFont typeface="Arial" panose="020B0604020202020204" pitchFamily="34" charset="0"/>
              <a:buChar char="•"/>
            </a:pPr>
            <a:r>
              <a:rPr lang="en-US" sz="1500" b="1" dirty="0">
                <a:solidFill>
                  <a:srgbClr val="000000"/>
                </a:solidFill>
              </a:rPr>
              <a:t>Real-Time Applications - </a:t>
            </a:r>
            <a:r>
              <a:rPr lang="en-US" sz="1500" dirty="0">
                <a:solidFill>
                  <a:srgbClr val="000000"/>
                </a:solidFill>
              </a:rPr>
              <a:t>The network must support Quality of Service (QoS) mechanisms to minimize latency issues. Real-Time Transport Protocol (RTP) and Real-Time Transport Control Protocol (RTCP) and two protocols that support real-time applications.</a:t>
            </a:r>
          </a:p>
        </p:txBody>
      </p:sp>
    </p:spTree>
    <p:extLst>
      <p:ext uri="{BB962C8B-B14F-4D97-AF65-F5344CB8AC3E}">
        <p14:creationId xmlns:p14="http://schemas.microsoft.com/office/powerpoint/2010/main" val="1241498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1788160"/>
            <a:ext cx="7848344" cy="929640"/>
          </a:xfrm>
        </p:spPr>
        <p:txBody>
          <a:bodyPr/>
          <a:lstStyle/>
          <a:p>
            <a:pPr algn="ctr"/>
            <a:r>
              <a:rPr lang="en-US" dirty="0">
                <a:solidFill>
                  <a:schemeClr val="accent5">
                    <a:lumMod val="40000"/>
                    <a:lumOff val="60000"/>
                  </a:schemeClr>
                </a:solidFill>
              </a:rPr>
              <a:t>Scale to Larger Networks</a:t>
            </a:r>
          </a:p>
        </p:txBody>
      </p:sp>
    </p:spTree>
    <p:custDataLst>
      <p:tags r:id="rId1"/>
    </p:custDataLst>
    <p:extLst>
      <p:ext uri="{BB962C8B-B14F-4D97-AF65-F5344CB8AC3E}">
        <p14:creationId xmlns:p14="http://schemas.microsoft.com/office/powerpoint/2010/main" val="1016896985"/>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Scale to Larger Networks</a:t>
            </a:r>
            <a:br>
              <a:rPr lang="en-US" dirty="0"/>
            </a:br>
            <a:r>
              <a:rPr lang="en-US" sz="2400" dirty="0"/>
              <a:t>Small Network Growth</a:t>
            </a:r>
          </a:p>
        </p:txBody>
      </p:sp>
      <p:sp>
        <p:nvSpPr>
          <p:cNvPr id="4" name="Content Placeholder 3">
            <a:extLst>
              <a:ext uri="{FF2B5EF4-FFF2-40B4-BE49-F238E27FC236}">
                <a16:creationId xmlns:a16="http://schemas.microsoft.com/office/drawing/2014/main" id="{4D4DC2CE-CBF1-4EDA-BBE9-D4BCE31CD2E2}"/>
              </a:ext>
            </a:extLst>
          </p:cNvPr>
          <p:cNvSpPr>
            <a:spLocks noGrp="1"/>
          </p:cNvSpPr>
          <p:nvPr>
            <p:ph idx="1"/>
          </p:nvPr>
        </p:nvSpPr>
        <p:spPr>
          <a:xfrm>
            <a:off x="474662" y="731837"/>
            <a:ext cx="8280057" cy="3689897"/>
          </a:xfrm>
        </p:spPr>
        <p:txBody>
          <a:bodyPr/>
          <a:lstStyle/>
          <a:p>
            <a:pPr marL="0" indent="0" algn="just"/>
            <a:r>
              <a:rPr lang="en-US" sz="1600" dirty="0">
                <a:solidFill>
                  <a:srgbClr val="FF0000"/>
                </a:solidFill>
              </a:rPr>
              <a:t>Growth</a:t>
            </a:r>
            <a:r>
              <a:rPr lang="en-US" sz="1600" dirty="0">
                <a:solidFill>
                  <a:srgbClr val="000000"/>
                </a:solidFill>
              </a:rPr>
              <a:t> is a natural process for many small businesses, and their networks must grow accordingly. Ideally, the network administrator has enough lead-time to make </a:t>
            </a:r>
            <a:r>
              <a:rPr lang="en-US" sz="1600" dirty="0">
                <a:solidFill>
                  <a:srgbClr val="FF0000"/>
                </a:solidFill>
              </a:rPr>
              <a:t>intelligent decisions </a:t>
            </a:r>
            <a:r>
              <a:rPr lang="en-US" sz="1600" dirty="0">
                <a:solidFill>
                  <a:srgbClr val="000000"/>
                </a:solidFill>
              </a:rPr>
              <a:t>about growing the network in alignment with the growth of the company.</a:t>
            </a:r>
          </a:p>
          <a:p>
            <a:pPr marL="0" indent="0" algn="just"/>
            <a:endParaRPr lang="en-US" sz="1600" dirty="0">
              <a:solidFill>
                <a:srgbClr val="000000"/>
              </a:solidFill>
            </a:endParaRPr>
          </a:p>
          <a:p>
            <a:pPr marL="0" indent="0" algn="just"/>
            <a:r>
              <a:rPr lang="en-US" sz="1600" dirty="0">
                <a:solidFill>
                  <a:srgbClr val="FF0000"/>
                </a:solidFill>
              </a:rPr>
              <a:t>To scale </a:t>
            </a:r>
            <a:r>
              <a:rPr lang="en-US" sz="1600" dirty="0">
                <a:solidFill>
                  <a:srgbClr val="000000"/>
                </a:solidFill>
              </a:rPr>
              <a:t>a network, several elements are required:</a:t>
            </a:r>
          </a:p>
          <a:p>
            <a:pPr marL="415985" lvl="1" indent="-342900" algn="just">
              <a:buFont typeface="Arial" panose="020B0604020202020204" pitchFamily="34" charset="0"/>
              <a:buChar char="•"/>
            </a:pPr>
            <a:r>
              <a:rPr lang="en-US" sz="1600" b="1" dirty="0">
                <a:solidFill>
                  <a:srgbClr val="000000"/>
                </a:solidFill>
              </a:rPr>
              <a:t>Network documentation</a:t>
            </a:r>
            <a:r>
              <a:rPr lang="en-US" sz="1600" dirty="0">
                <a:solidFill>
                  <a:srgbClr val="000000"/>
                </a:solidFill>
              </a:rPr>
              <a:t> - Physical and logical topology</a:t>
            </a:r>
          </a:p>
          <a:p>
            <a:pPr marL="415985" lvl="1" indent="-342900" algn="just">
              <a:buFont typeface="Arial" panose="020B0604020202020204" pitchFamily="34" charset="0"/>
              <a:buChar char="•"/>
            </a:pPr>
            <a:r>
              <a:rPr lang="en-US" sz="1600" b="1" dirty="0">
                <a:solidFill>
                  <a:srgbClr val="000000"/>
                </a:solidFill>
              </a:rPr>
              <a:t>Device inventory</a:t>
            </a:r>
            <a:r>
              <a:rPr lang="en-US" sz="1600" dirty="0">
                <a:solidFill>
                  <a:srgbClr val="000000"/>
                </a:solidFill>
              </a:rPr>
              <a:t> - List of devices that use or comprise the network</a:t>
            </a:r>
          </a:p>
          <a:p>
            <a:pPr marL="415985" lvl="1" indent="-342900" algn="just">
              <a:buFont typeface="Arial" panose="020B0604020202020204" pitchFamily="34" charset="0"/>
              <a:buChar char="•"/>
            </a:pPr>
            <a:r>
              <a:rPr lang="en-US" sz="1600" b="1" dirty="0">
                <a:solidFill>
                  <a:srgbClr val="000000"/>
                </a:solidFill>
              </a:rPr>
              <a:t>Budget</a:t>
            </a:r>
            <a:r>
              <a:rPr lang="en-US" sz="1600" dirty="0">
                <a:solidFill>
                  <a:srgbClr val="000000"/>
                </a:solidFill>
              </a:rPr>
              <a:t> - Itemized IT budget, including fiscal year equipment purchasing budget</a:t>
            </a:r>
          </a:p>
          <a:p>
            <a:pPr marL="415985" lvl="1" indent="-342900" algn="just">
              <a:buFont typeface="Arial" panose="020B0604020202020204" pitchFamily="34" charset="0"/>
              <a:buChar char="•"/>
            </a:pPr>
            <a:r>
              <a:rPr lang="en-US" sz="1600" b="1" dirty="0">
                <a:solidFill>
                  <a:srgbClr val="000000"/>
                </a:solidFill>
              </a:rPr>
              <a:t>Traffic analysis</a:t>
            </a:r>
            <a:r>
              <a:rPr lang="en-US" sz="1600" dirty="0">
                <a:solidFill>
                  <a:srgbClr val="000000"/>
                </a:solidFill>
              </a:rPr>
              <a:t> - Protocols, applications, and services and their respective traffic requirements should be documented</a:t>
            </a:r>
          </a:p>
          <a:p>
            <a:pPr marL="0" indent="0" algn="just"/>
            <a:r>
              <a:rPr lang="en-US" sz="1600" dirty="0">
                <a:solidFill>
                  <a:srgbClr val="000000"/>
                </a:solidFill>
              </a:rPr>
              <a:t>These elements are used to inform the decision-making that accompanies the scaling of a small network.</a:t>
            </a:r>
          </a:p>
          <a:p>
            <a:pPr marL="342900" indent="-342900" algn="l">
              <a:buFont typeface="Arial" panose="020B0604020202020204" pitchFamily="34" charset="0"/>
              <a:buChar char="•"/>
            </a:pPr>
            <a:endParaRPr lang="en-US" sz="1400" dirty="0">
              <a:solidFill>
                <a:srgbClr val="000000"/>
              </a:solidFill>
            </a:endParaRPr>
          </a:p>
        </p:txBody>
      </p:sp>
    </p:spTree>
    <p:extLst>
      <p:ext uri="{BB962C8B-B14F-4D97-AF65-F5344CB8AC3E}">
        <p14:creationId xmlns:p14="http://schemas.microsoft.com/office/powerpoint/2010/main" val="2368115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Scale to Larger Networks</a:t>
            </a:r>
            <a:br>
              <a:rPr lang="en-US" dirty="0"/>
            </a:br>
            <a:r>
              <a:rPr lang="en-US" sz="2400" dirty="0"/>
              <a:t>Protocol Analysis</a:t>
            </a:r>
          </a:p>
        </p:txBody>
      </p:sp>
      <p:sp>
        <p:nvSpPr>
          <p:cNvPr id="5" name="Content Placeholder 4">
            <a:extLst>
              <a:ext uri="{FF2B5EF4-FFF2-40B4-BE49-F238E27FC236}">
                <a16:creationId xmlns:a16="http://schemas.microsoft.com/office/drawing/2014/main" id="{3DD0F7E2-6CB1-4DF6-97A5-A655F8C79DD2}"/>
              </a:ext>
            </a:extLst>
          </p:cNvPr>
          <p:cNvSpPr>
            <a:spLocks noGrp="1"/>
          </p:cNvSpPr>
          <p:nvPr>
            <p:ph idx="1"/>
          </p:nvPr>
        </p:nvSpPr>
        <p:spPr>
          <a:xfrm>
            <a:off x="474662" y="731837"/>
            <a:ext cx="8280057" cy="3689897"/>
          </a:xfrm>
        </p:spPr>
        <p:txBody>
          <a:bodyPr/>
          <a:lstStyle/>
          <a:p>
            <a:pPr marL="0" indent="0" algn="just"/>
            <a:r>
              <a:rPr lang="en-US" sz="1600" dirty="0">
                <a:solidFill>
                  <a:srgbClr val="000000"/>
                </a:solidFill>
              </a:rPr>
              <a:t>It is important to understand the </a:t>
            </a:r>
            <a:r>
              <a:rPr lang="en-US" sz="1600" dirty="0">
                <a:solidFill>
                  <a:srgbClr val="FF0000"/>
                </a:solidFill>
              </a:rPr>
              <a:t>type of traffic </a:t>
            </a:r>
            <a:r>
              <a:rPr lang="en-US" sz="1600" dirty="0">
                <a:solidFill>
                  <a:srgbClr val="000000"/>
                </a:solidFill>
              </a:rPr>
              <a:t>that is crossing the network as well as the current traffic flow. There are several </a:t>
            </a:r>
            <a:r>
              <a:rPr lang="en-US" sz="1600" dirty="0">
                <a:solidFill>
                  <a:srgbClr val="FF0000"/>
                </a:solidFill>
              </a:rPr>
              <a:t>network management tools </a:t>
            </a:r>
            <a:r>
              <a:rPr lang="en-US" sz="1600" dirty="0">
                <a:solidFill>
                  <a:srgbClr val="000000"/>
                </a:solidFill>
              </a:rPr>
              <a:t>that can be used for this purpose.</a:t>
            </a:r>
          </a:p>
          <a:p>
            <a:pPr marL="0" indent="0" algn="just"/>
            <a:endParaRPr lang="en-US" sz="1600" dirty="0">
              <a:solidFill>
                <a:srgbClr val="000000"/>
              </a:solidFill>
            </a:endParaRPr>
          </a:p>
          <a:p>
            <a:pPr marL="0" indent="0" algn="just"/>
            <a:r>
              <a:rPr lang="en-US" sz="1600" dirty="0">
                <a:solidFill>
                  <a:srgbClr val="000000"/>
                </a:solidFill>
              </a:rPr>
              <a:t>To determine </a:t>
            </a:r>
            <a:r>
              <a:rPr lang="en-US" sz="1600" dirty="0">
                <a:solidFill>
                  <a:srgbClr val="FF0000"/>
                </a:solidFill>
              </a:rPr>
              <a:t>traffic flow patterns</a:t>
            </a:r>
            <a:r>
              <a:rPr lang="en-US" sz="1600" dirty="0">
                <a:solidFill>
                  <a:srgbClr val="000000"/>
                </a:solidFill>
              </a:rPr>
              <a:t>, it is important to do the following:</a:t>
            </a:r>
          </a:p>
          <a:p>
            <a:pPr marL="358835" lvl="1" indent="-285750" algn="just">
              <a:buFont typeface="Arial" panose="020B0604020202020204" pitchFamily="34" charset="0"/>
              <a:buChar char="•"/>
            </a:pPr>
            <a:r>
              <a:rPr lang="en-US" sz="1600" dirty="0">
                <a:solidFill>
                  <a:srgbClr val="000000"/>
                </a:solidFill>
              </a:rPr>
              <a:t>Capture traffic during peak utilization times to get a good representation of the </a:t>
            </a:r>
            <a:r>
              <a:rPr lang="en-US" sz="1600" dirty="0">
                <a:solidFill>
                  <a:srgbClr val="FF0000"/>
                </a:solidFill>
              </a:rPr>
              <a:t>different traffic types</a:t>
            </a:r>
            <a:r>
              <a:rPr lang="en-US" sz="1600" dirty="0">
                <a:solidFill>
                  <a:srgbClr val="000000"/>
                </a:solidFill>
              </a:rPr>
              <a:t>.</a:t>
            </a:r>
          </a:p>
          <a:p>
            <a:pPr marL="358835" lvl="1" indent="-285750" algn="just">
              <a:buFont typeface="Arial" panose="020B0604020202020204" pitchFamily="34" charset="0"/>
              <a:buChar char="•"/>
            </a:pPr>
            <a:r>
              <a:rPr lang="en-US" sz="1600" dirty="0">
                <a:solidFill>
                  <a:srgbClr val="000000"/>
                </a:solidFill>
              </a:rPr>
              <a:t>Perform the </a:t>
            </a:r>
            <a:r>
              <a:rPr lang="en-US" sz="1600" dirty="0">
                <a:solidFill>
                  <a:srgbClr val="FF0000"/>
                </a:solidFill>
              </a:rPr>
              <a:t>capture on different network </a:t>
            </a:r>
            <a:r>
              <a:rPr lang="en-US" sz="1600" dirty="0">
                <a:solidFill>
                  <a:srgbClr val="000000"/>
                </a:solidFill>
              </a:rPr>
              <a:t>segments and devices as some traffic will be local to a particular segment.</a:t>
            </a:r>
          </a:p>
          <a:p>
            <a:pPr marL="358835" lvl="1" indent="-285750" algn="just">
              <a:buFont typeface="Arial" panose="020B0604020202020204" pitchFamily="34" charset="0"/>
              <a:buChar char="•"/>
            </a:pPr>
            <a:r>
              <a:rPr lang="en-US" sz="1600" dirty="0">
                <a:solidFill>
                  <a:srgbClr val="000000"/>
                </a:solidFill>
              </a:rPr>
              <a:t>Information gathered by the protocol analyzer is </a:t>
            </a:r>
            <a:r>
              <a:rPr lang="en-US" sz="1600" dirty="0">
                <a:solidFill>
                  <a:srgbClr val="FF0000"/>
                </a:solidFill>
              </a:rPr>
              <a:t>evaluated based on the source and destination</a:t>
            </a:r>
            <a:r>
              <a:rPr lang="en-US" sz="1600" dirty="0">
                <a:solidFill>
                  <a:srgbClr val="000000"/>
                </a:solidFill>
              </a:rPr>
              <a:t> of the traffic, as well as the type of traffic being sent. </a:t>
            </a:r>
          </a:p>
          <a:p>
            <a:pPr marL="358835" lvl="1" indent="-285750" algn="just">
              <a:buFont typeface="Arial" panose="020B0604020202020204" pitchFamily="34" charset="0"/>
              <a:buChar char="•"/>
            </a:pPr>
            <a:r>
              <a:rPr lang="en-US" sz="1600" dirty="0">
                <a:solidFill>
                  <a:srgbClr val="000000"/>
                </a:solidFill>
              </a:rPr>
              <a:t>This analysis can be used to make decisions on how to manage the traffic more efficiently.</a:t>
            </a:r>
          </a:p>
        </p:txBody>
      </p:sp>
    </p:spTree>
    <p:extLst>
      <p:ext uri="{BB962C8B-B14F-4D97-AF65-F5344CB8AC3E}">
        <p14:creationId xmlns:p14="http://schemas.microsoft.com/office/powerpoint/2010/main" val="397979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Scale to Larger Networks</a:t>
            </a:r>
            <a:br>
              <a:rPr lang="en-US" dirty="0"/>
            </a:br>
            <a:r>
              <a:rPr lang="en-US" sz="2400" dirty="0"/>
              <a:t>Employee Network Utilization</a:t>
            </a:r>
          </a:p>
        </p:txBody>
      </p:sp>
      <p:sp>
        <p:nvSpPr>
          <p:cNvPr id="4" name="Content Placeholder 3">
            <a:extLst>
              <a:ext uri="{FF2B5EF4-FFF2-40B4-BE49-F238E27FC236}">
                <a16:creationId xmlns:a16="http://schemas.microsoft.com/office/drawing/2014/main" id="{A4F111CF-BA9E-4AFA-8A34-8CA18113097A}"/>
              </a:ext>
            </a:extLst>
          </p:cNvPr>
          <p:cNvSpPr>
            <a:spLocks noGrp="1"/>
          </p:cNvSpPr>
          <p:nvPr>
            <p:ph idx="1"/>
          </p:nvPr>
        </p:nvSpPr>
        <p:spPr>
          <a:xfrm>
            <a:off x="66675" y="609600"/>
            <a:ext cx="8972549" cy="4095749"/>
          </a:xfrm>
        </p:spPr>
        <p:txBody>
          <a:bodyPr/>
          <a:lstStyle/>
          <a:p>
            <a:pPr marL="0" indent="0" algn="l"/>
            <a:r>
              <a:rPr lang="en-US" sz="1600" dirty="0">
                <a:solidFill>
                  <a:srgbClr val="000000"/>
                </a:solidFill>
              </a:rPr>
              <a:t>Many operating systems </a:t>
            </a:r>
            <a:r>
              <a:rPr lang="en-US" sz="1600" dirty="0">
                <a:solidFill>
                  <a:srgbClr val="FF0000"/>
                </a:solidFill>
              </a:rPr>
              <a:t>provide built-in tools </a:t>
            </a:r>
            <a:r>
              <a:rPr lang="en-US" sz="1600" dirty="0">
                <a:solidFill>
                  <a:srgbClr val="000000"/>
                </a:solidFill>
              </a:rPr>
              <a:t>to display such network utilization information. These tools can be used to </a:t>
            </a:r>
            <a:r>
              <a:rPr lang="en-US" sz="1600" dirty="0">
                <a:solidFill>
                  <a:srgbClr val="FF0000"/>
                </a:solidFill>
              </a:rPr>
              <a:t>capture a “snapshot</a:t>
            </a:r>
            <a:r>
              <a:rPr lang="en-US" sz="1600" dirty="0">
                <a:solidFill>
                  <a:srgbClr val="000000"/>
                </a:solidFill>
              </a:rPr>
              <a:t>” of information such as the following:</a:t>
            </a:r>
          </a:p>
          <a:p>
            <a:pPr marL="0" indent="0" algn="l"/>
            <a:endParaRPr lang="en-US" sz="1600" dirty="0">
              <a:solidFill>
                <a:srgbClr val="000000"/>
              </a:solidFill>
            </a:endParaRPr>
          </a:p>
          <a:p>
            <a:pPr marL="415985" lvl="1" indent="-342900">
              <a:buFont typeface="Arial" panose="020B0604020202020204" pitchFamily="34" charset="0"/>
              <a:buChar char="•"/>
            </a:pPr>
            <a:r>
              <a:rPr lang="en-US" sz="1600" dirty="0">
                <a:solidFill>
                  <a:srgbClr val="000000"/>
                </a:solidFill>
              </a:rPr>
              <a:t>OS and OS Version</a:t>
            </a:r>
          </a:p>
          <a:p>
            <a:pPr marL="415985" lvl="1" indent="-342900">
              <a:buFont typeface="Arial" panose="020B0604020202020204" pitchFamily="34" charset="0"/>
              <a:buChar char="•"/>
            </a:pPr>
            <a:r>
              <a:rPr lang="en-US" sz="1600" dirty="0">
                <a:solidFill>
                  <a:srgbClr val="000000"/>
                </a:solidFill>
              </a:rPr>
              <a:t>CPU utilization</a:t>
            </a:r>
          </a:p>
          <a:p>
            <a:pPr marL="415985" lvl="1" indent="-342900">
              <a:buFont typeface="Arial" panose="020B0604020202020204" pitchFamily="34" charset="0"/>
              <a:buChar char="•"/>
            </a:pPr>
            <a:r>
              <a:rPr lang="en-US" sz="1600" dirty="0">
                <a:solidFill>
                  <a:srgbClr val="000000"/>
                </a:solidFill>
              </a:rPr>
              <a:t>RAM utilization</a:t>
            </a:r>
          </a:p>
          <a:p>
            <a:pPr marL="415985" lvl="1" indent="-342900">
              <a:buFont typeface="Arial" panose="020B0604020202020204" pitchFamily="34" charset="0"/>
              <a:buChar char="•"/>
            </a:pPr>
            <a:r>
              <a:rPr lang="en-US" sz="1600" dirty="0">
                <a:solidFill>
                  <a:srgbClr val="000000"/>
                </a:solidFill>
              </a:rPr>
              <a:t>Drive utilization</a:t>
            </a:r>
          </a:p>
          <a:p>
            <a:pPr marL="415985" lvl="1" indent="-342900">
              <a:buFont typeface="Arial" panose="020B0604020202020204" pitchFamily="34" charset="0"/>
              <a:buChar char="•"/>
            </a:pPr>
            <a:r>
              <a:rPr lang="en-US" sz="1600" dirty="0">
                <a:solidFill>
                  <a:srgbClr val="000000"/>
                </a:solidFill>
              </a:rPr>
              <a:t>Non-Network applications</a:t>
            </a:r>
          </a:p>
          <a:p>
            <a:pPr marL="415985" lvl="1" indent="-342900">
              <a:buFont typeface="Arial" panose="020B0604020202020204" pitchFamily="34" charset="0"/>
              <a:buChar char="•"/>
            </a:pPr>
            <a:r>
              <a:rPr lang="en-US" sz="1600" dirty="0">
                <a:solidFill>
                  <a:srgbClr val="000000"/>
                </a:solidFill>
              </a:rPr>
              <a:t>Network applications</a:t>
            </a:r>
          </a:p>
          <a:p>
            <a:pPr marL="415985" lvl="1" indent="-342900">
              <a:buFont typeface="Arial" panose="020B0604020202020204" pitchFamily="34" charset="0"/>
              <a:buChar char="•"/>
            </a:pPr>
            <a:endParaRPr lang="en-US" sz="1600" dirty="0">
              <a:solidFill>
                <a:srgbClr val="000000"/>
              </a:solidFill>
            </a:endParaRPr>
          </a:p>
          <a:p>
            <a:pPr marL="0" indent="0" algn="l"/>
            <a:r>
              <a:rPr lang="en-US" sz="1600" dirty="0">
                <a:solidFill>
                  <a:srgbClr val="FF0000"/>
                </a:solidFill>
              </a:rPr>
              <a:t>Documenting</a:t>
            </a:r>
            <a:r>
              <a:rPr lang="en-US" sz="1600" dirty="0">
                <a:solidFill>
                  <a:srgbClr val="000000"/>
                </a:solidFill>
              </a:rPr>
              <a:t> snapshots for employees in a small network over a period of time is very useful to identify evolving protocol requirements and associated traffic flows. </a:t>
            </a:r>
          </a:p>
          <a:p>
            <a:pPr marL="342900" indent="-342900" algn="l">
              <a:buFont typeface="Arial" panose="020B0604020202020204" pitchFamily="34" charset="0"/>
              <a:buChar char="•"/>
            </a:pPr>
            <a:endParaRPr lang="en-US" sz="1400" dirty="0">
              <a:solidFill>
                <a:srgbClr val="000000"/>
              </a:solidFill>
            </a:endParaRPr>
          </a:p>
        </p:txBody>
      </p:sp>
    </p:spTree>
    <p:extLst>
      <p:ext uri="{BB962C8B-B14F-4D97-AF65-F5344CB8AC3E}">
        <p14:creationId xmlns:p14="http://schemas.microsoft.com/office/powerpoint/2010/main" val="3567576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69497" y="2316480"/>
            <a:ext cx="6672708" cy="1080143"/>
          </a:xfrm>
        </p:spPr>
        <p:txBody>
          <a:bodyPr/>
          <a:lstStyle/>
          <a:p>
            <a:pPr algn="ctr"/>
            <a:r>
              <a:rPr lang="en-US" dirty="0">
                <a:solidFill>
                  <a:schemeClr val="accent5">
                    <a:lumMod val="40000"/>
                    <a:lumOff val="60000"/>
                  </a:schemeClr>
                </a:solidFill>
              </a:rPr>
              <a:t>Build a Small Network</a:t>
            </a:r>
          </a:p>
        </p:txBody>
      </p:sp>
    </p:spTree>
    <p:custDataLst>
      <p:tags r:id="rId1"/>
    </p:custDataLst>
    <p:extLst>
      <p:ext uri="{BB962C8B-B14F-4D97-AF65-F5344CB8AC3E}">
        <p14:creationId xmlns:p14="http://schemas.microsoft.com/office/powerpoint/2010/main" val="1989389863"/>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1788160"/>
            <a:ext cx="7848344" cy="929640"/>
          </a:xfrm>
        </p:spPr>
        <p:txBody>
          <a:bodyPr/>
          <a:lstStyle/>
          <a:p>
            <a:pPr algn="ctr"/>
            <a:r>
              <a:rPr lang="en-US" dirty="0">
                <a:solidFill>
                  <a:schemeClr val="accent5">
                    <a:lumMod val="40000"/>
                    <a:lumOff val="60000"/>
                  </a:schemeClr>
                </a:solidFill>
              </a:rPr>
              <a:t>Verify Connectivity</a:t>
            </a:r>
          </a:p>
        </p:txBody>
      </p:sp>
    </p:spTree>
    <p:custDataLst>
      <p:tags r:id="rId1"/>
    </p:custDataLst>
    <p:extLst>
      <p:ext uri="{BB962C8B-B14F-4D97-AF65-F5344CB8AC3E}">
        <p14:creationId xmlns:p14="http://schemas.microsoft.com/office/powerpoint/2010/main" val="2518598079"/>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Verify Connectivity</a:t>
            </a:r>
            <a:br>
              <a:rPr lang="en-US" dirty="0"/>
            </a:br>
            <a:r>
              <a:rPr lang="en-US" sz="2400" dirty="0"/>
              <a:t>Verify Connectivity with Ping</a:t>
            </a:r>
          </a:p>
        </p:txBody>
      </p:sp>
      <p:sp>
        <p:nvSpPr>
          <p:cNvPr id="5" name="Content Placeholder 4">
            <a:extLst>
              <a:ext uri="{FF2B5EF4-FFF2-40B4-BE49-F238E27FC236}">
                <a16:creationId xmlns:a16="http://schemas.microsoft.com/office/drawing/2014/main" id="{83EF1FB9-F0A5-499F-86F9-615E8074EB5B}"/>
              </a:ext>
            </a:extLst>
          </p:cNvPr>
          <p:cNvSpPr>
            <a:spLocks noGrp="1"/>
          </p:cNvSpPr>
          <p:nvPr>
            <p:ph idx="1"/>
          </p:nvPr>
        </p:nvSpPr>
        <p:spPr>
          <a:xfrm>
            <a:off x="133350" y="687671"/>
            <a:ext cx="8621369" cy="1774104"/>
          </a:xfrm>
        </p:spPr>
        <p:txBody>
          <a:bodyPr/>
          <a:lstStyle/>
          <a:p>
            <a:pPr marL="0" indent="0" algn="just"/>
            <a:r>
              <a:rPr lang="en-US" sz="1600" dirty="0">
                <a:solidFill>
                  <a:srgbClr val="000000"/>
                </a:solidFill>
              </a:rPr>
              <a:t>Whether your network is small and new, or you are scaling an existing network, you will always want to be able to verify that your components are </a:t>
            </a:r>
            <a:r>
              <a:rPr lang="en-US" sz="1600" dirty="0">
                <a:solidFill>
                  <a:srgbClr val="FF0000"/>
                </a:solidFill>
              </a:rPr>
              <a:t>properly connected </a:t>
            </a:r>
            <a:r>
              <a:rPr lang="en-US" sz="1600" dirty="0">
                <a:solidFill>
                  <a:srgbClr val="000000"/>
                </a:solidFill>
              </a:rPr>
              <a:t>to each other and to the internet. </a:t>
            </a:r>
          </a:p>
          <a:p>
            <a:pPr marL="342900" indent="-342900" algn="just">
              <a:buFont typeface="Arial" panose="020B0604020202020204" pitchFamily="34" charset="0"/>
              <a:buChar char="•"/>
            </a:pPr>
            <a:r>
              <a:rPr lang="en-US" sz="1600" dirty="0">
                <a:solidFill>
                  <a:srgbClr val="000000"/>
                </a:solidFill>
              </a:rPr>
              <a:t>The </a:t>
            </a:r>
            <a:r>
              <a:rPr lang="en-US" sz="1600" dirty="0">
                <a:solidFill>
                  <a:srgbClr val="FF0000"/>
                </a:solidFill>
              </a:rPr>
              <a:t>ping</a:t>
            </a:r>
            <a:r>
              <a:rPr lang="en-US" sz="1600" dirty="0">
                <a:solidFill>
                  <a:srgbClr val="000000"/>
                </a:solidFill>
              </a:rPr>
              <a:t> command, available on most operating systems, is the most effective way to quickly test Layer 3 connectivity between a source and destination IP address.</a:t>
            </a:r>
          </a:p>
          <a:p>
            <a:pPr marL="342900" indent="-342900" algn="just">
              <a:buFont typeface="Arial" panose="020B0604020202020204" pitchFamily="34" charset="0"/>
              <a:buChar char="•"/>
            </a:pPr>
            <a:r>
              <a:rPr lang="en-US" sz="1600" dirty="0">
                <a:solidFill>
                  <a:srgbClr val="000000"/>
                </a:solidFill>
              </a:rPr>
              <a:t>The ping command uses the Internet Control Message Protocol (ICMP) echo (ICMP Type 8) and echo reply (ICMP Type 0) messages. </a:t>
            </a:r>
          </a:p>
        </p:txBody>
      </p:sp>
      <p:pic>
        <p:nvPicPr>
          <p:cNvPr id="8" name="Picture 7">
            <a:extLst>
              <a:ext uri="{FF2B5EF4-FFF2-40B4-BE49-F238E27FC236}">
                <a16:creationId xmlns:a16="http://schemas.microsoft.com/office/drawing/2014/main" id="{617B48B4-4445-4E88-845E-13CC7F3D98F2}"/>
              </a:ext>
            </a:extLst>
          </p:cNvPr>
          <p:cNvPicPr>
            <a:picLocks noChangeAspect="1"/>
          </p:cNvPicPr>
          <p:nvPr/>
        </p:nvPicPr>
        <p:blipFill>
          <a:blip r:embed="rId3"/>
          <a:stretch>
            <a:fillRect/>
          </a:stretch>
        </p:blipFill>
        <p:spPr>
          <a:xfrm>
            <a:off x="216731" y="2847975"/>
            <a:ext cx="4459288" cy="1402879"/>
          </a:xfrm>
          <a:prstGeom prst="rect">
            <a:avLst/>
          </a:prstGeom>
        </p:spPr>
      </p:pic>
      <p:pic>
        <p:nvPicPr>
          <p:cNvPr id="9" name="Picture 8">
            <a:extLst>
              <a:ext uri="{FF2B5EF4-FFF2-40B4-BE49-F238E27FC236}">
                <a16:creationId xmlns:a16="http://schemas.microsoft.com/office/drawing/2014/main" id="{BEBE6953-619E-456B-861D-F9EACA61C9BE}"/>
              </a:ext>
            </a:extLst>
          </p:cNvPr>
          <p:cNvPicPr>
            <a:picLocks noChangeAspect="1"/>
          </p:cNvPicPr>
          <p:nvPr/>
        </p:nvPicPr>
        <p:blipFill>
          <a:blip r:embed="rId4"/>
          <a:stretch>
            <a:fillRect/>
          </a:stretch>
        </p:blipFill>
        <p:spPr>
          <a:xfrm>
            <a:off x="4745252" y="3549414"/>
            <a:ext cx="4352636" cy="1238058"/>
          </a:xfrm>
          <a:prstGeom prst="rect">
            <a:avLst/>
          </a:prstGeom>
        </p:spPr>
      </p:pic>
    </p:spTree>
    <p:extLst>
      <p:ext uri="{BB962C8B-B14F-4D97-AF65-F5344CB8AC3E}">
        <p14:creationId xmlns:p14="http://schemas.microsoft.com/office/powerpoint/2010/main" val="567687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Verify Connectivity</a:t>
            </a:r>
            <a:br>
              <a:rPr lang="en-US" dirty="0"/>
            </a:br>
            <a:r>
              <a:rPr lang="en-US" sz="2400" dirty="0"/>
              <a:t>Verify Connectivity with Ping (Cont.)</a:t>
            </a:r>
          </a:p>
        </p:txBody>
      </p:sp>
      <p:sp>
        <p:nvSpPr>
          <p:cNvPr id="5" name="Content Placeholder 4">
            <a:extLst>
              <a:ext uri="{FF2B5EF4-FFF2-40B4-BE49-F238E27FC236}">
                <a16:creationId xmlns:a16="http://schemas.microsoft.com/office/drawing/2014/main" id="{83EF1FB9-F0A5-499F-86F9-615E8074EB5B}"/>
              </a:ext>
            </a:extLst>
          </p:cNvPr>
          <p:cNvSpPr>
            <a:spLocks noGrp="1"/>
          </p:cNvSpPr>
          <p:nvPr>
            <p:ph idx="1"/>
          </p:nvPr>
        </p:nvSpPr>
        <p:spPr>
          <a:xfrm>
            <a:off x="257175" y="625101"/>
            <a:ext cx="8497544" cy="1201738"/>
          </a:xfrm>
        </p:spPr>
        <p:txBody>
          <a:bodyPr/>
          <a:lstStyle/>
          <a:p>
            <a:pPr marL="0" indent="0" algn="just"/>
            <a:r>
              <a:rPr lang="en-US" sz="1600" dirty="0">
                <a:solidFill>
                  <a:srgbClr val="000000"/>
                </a:solidFill>
              </a:rPr>
              <a:t>On a Windows 10 host, the ping command </a:t>
            </a:r>
            <a:r>
              <a:rPr lang="en-US" sz="1600" dirty="0">
                <a:solidFill>
                  <a:srgbClr val="FF0000"/>
                </a:solidFill>
              </a:rPr>
              <a:t>sends four consecutive ICMP </a:t>
            </a:r>
            <a:r>
              <a:rPr lang="en-US" sz="1600" dirty="0">
                <a:solidFill>
                  <a:srgbClr val="000000"/>
                </a:solidFill>
              </a:rPr>
              <a:t>echo messages and expects four consecutive ICMP echo </a:t>
            </a:r>
            <a:r>
              <a:rPr lang="en-US" sz="1600" dirty="0">
                <a:solidFill>
                  <a:srgbClr val="FF0000"/>
                </a:solidFill>
              </a:rPr>
              <a:t>replies</a:t>
            </a:r>
            <a:r>
              <a:rPr lang="en-US" sz="1600" dirty="0">
                <a:solidFill>
                  <a:srgbClr val="000000"/>
                </a:solidFill>
              </a:rPr>
              <a:t> from the destination. The IOS ping sends five ICMP echo messages and displays an indicator for each ICMP echo reply received.</a:t>
            </a:r>
          </a:p>
          <a:p>
            <a:pPr marL="0" indent="0" algn="l"/>
            <a:endParaRPr lang="en-US" sz="1600" dirty="0">
              <a:solidFill>
                <a:srgbClr val="000000"/>
              </a:solidFill>
            </a:endParaRPr>
          </a:p>
          <a:p>
            <a:pPr marL="0" indent="0" algn="l"/>
            <a:r>
              <a:rPr lang="en-US" sz="1600" dirty="0">
                <a:solidFill>
                  <a:srgbClr val="000000"/>
                </a:solidFill>
              </a:rPr>
              <a:t>IOS Ping Indicators are as follows:</a:t>
            </a:r>
          </a:p>
          <a:p>
            <a:pPr marL="342900" indent="-342900" algn="l">
              <a:buFont typeface="Arial" panose="020B0604020202020204" pitchFamily="34" charset="0"/>
              <a:buChar char="•"/>
            </a:pPr>
            <a:endParaRPr lang="en-US" sz="1400" b="1" dirty="0">
              <a:solidFill>
                <a:srgbClr val="000000"/>
              </a:solidFill>
            </a:endParaRPr>
          </a:p>
          <a:p>
            <a:pPr marL="342900" indent="-342900" algn="l">
              <a:buFont typeface="Arial" panose="020B0604020202020204" pitchFamily="34" charset="0"/>
              <a:buChar char="•"/>
            </a:pPr>
            <a:endParaRPr lang="en-US" sz="1400" b="1" dirty="0">
              <a:solidFill>
                <a:srgbClr val="000000"/>
              </a:solidFill>
            </a:endParaRPr>
          </a:p>
          <a:p>
            <a:pPr marL="342900" indent="-342900" algn="l">
              <a:buFont typeface="Arial" panose="020B0604020202020204" pitchFamily="34" charset="0"/>
              <a:buChar char="•"/>
            </a:pPr>
            <a:endParaRPr lang="en-US" sz="1400" b="1" dirty="0">
              <a:solidFill>
                <a:srgbClr val="000000"/>
              </a:solidFill>
            </a:endParaRPr>
          </a:p>
          <a:p>
            <a:pPr marL="342900" indent="-342900" algn="l">
              <a:buFont typeface="Arial" panose="020B0604020202020204" pitchFamily="34" charset="0"/>
              <a:buChar char="•"/>
            </a:pPr>
            <a:endParaRPr lang="en-US" sz="1400" b="1" dirty="0">
              <a:solidFill>
                <a:srgbClr val="000000"/>
              </a:solidFill>
            </a:endParaRPr>
          </a:p>
          <a:p>
            <a:pPr marL="342900" indent="-342900" algn="l">
              <a:buFont typeface="Arial" panose="020B0604020202020204" pitchFamily="34" charset="0"/>
              <a:buChar char="•"/>
            </a:pPr>
            <a:endParaRPr lang="en-US" sz="1400" b="1" dirty="0">
              <a:solidFill>
                <a:srgbClr val="000000"/>
              </a:solidFill>
            </a:endParaRPr>
          </a:p>
          <a:p>
            <a:pPr marL="342900" indent="-342900" algn="l">
              <a:buFont typeface="Arial" panose="020B0604020202020204" pitchFamily="34" charset="0"/>
              <a:buChar char="•"/>
            </a:pPr>
            <a:endParaRPr lang="en-US" sz="1400" b="1" dirty="0">
              <a:solidFill>
                <a:srgbClr val="000000"/>
              </a:solidFill>
            </a:endParaRPr>
          </a:p>
          <a:p>
            <a:pPr marL="342900" indent="-342900" algn="l">
              <a:buFont typeface="Arial" panose="020B0604020202020204" pitchFamily="34" charset="0"/>
              <a:buChar char="•"/>
            </a:pPr>
            <a:endParaRPr lang="en-US" sz="1400" b="1" dirty="0">
              <a:solidFill>
                <a:srgbClr val="000000"/>
              </a:solidFill>
            </a:endParaRPr>
          </a:p>
          <a:p>
            <a:pPr marL="342900" indent="-342900" algn="l">
              <a:buFont typeface="Arial" panose="020B0604020202020204" pitchFamily="34" charset="0"/>
              <a:buChar char="•"/>
            </a:pPr>
            <a:endParaRPr lang="en-US" sz="1400" b="1" dirty="0">
              <a:solidFill>
                <a:srgbClr val="000000"/>
              </a:solidFill>
            </a:endParaRPr>
          </a:p>
        </p:txBody>
      </p:sp>
      <p:graphicFrame>
        <p:nvGraphicFramePr>
          <p:cNvPr id="6" name="Table 6">
            <a:extLst>
              <a:ext uri="{FF2B5EF4-FFF2-40B4-BE49-F238E27FC236}">
                <a16:creationId xmlns:a16="http://schemas.microsoft.com/office/drawing/2014/main" id="{03F69F7F-539D-4510-8B57-D1F149A77EAA}"/>
              </a:ext>
            </a:extLst>
          </p:cNvPr>
          <p:cNvGraphicFramePr>
            <a:graphicFrameLocks noGrp="1"/>
          </p:cNvGraphicFramePr>
          <p:nvPr>
            <p:extLst>
              <p:ext uri="{D42A27DB-BD31-4B8C-83A1-F6EECF244321}">
                <p14:modId xmlns:p14="http://schemas.microsoft.com/office/powerpoint/2010/main" val="945093254"/>
              </p:ext>
            </p:extLst>
          </p:nvPr>
        </p:nvGraphicFramePr>
        <p:xfrm>
          <a:off x="474662" y="2017339"/>
          <a:ext cx="8280058" cy="2026920"/>
        </p:xfrm>
        <a:graphic>
          <a:graphicData uri="http://schemas.openxmlformats.org/drawingml/2006/table">
            <a:tbl>
              <a:tblPr firstRow="1" bandRow="1">
                <a:tableStyleId>{5C22544A-7EE6-4342-B048-85BDC9FD1C3A}</a:tableStyleId>
              </a:tblPr>
              <a:tblGrid>
                <a:gridCol w="940755">
                  <a:extLst>
                    <a:ext uri="{9D8B030D-6E8A-4147-A177-3AD203B41FA5}">
                      <a16:colId xmlns:a16="http://schemas.microsoft.com/office/drawing/2014/main" val="1295102679"/>
                    </a:ext>
                  </a:extLst>
                </a:gridCol>
                <a:gridCol w="7339303">
                  <a:extLst>
                    <a:ext uri="{9D8B030D-6E8A-4147-A177-3AD203B41FA5}">
                      <a16:colId xmlns:a16="http://schemas.microsoft.com/office/drawing/2014/main" val="252758851"/>
                    </a:ext>
                  </a:extLst>
                </a:gridCol>
              </a:tblGrid>
              <a:tr h="0">
                <a:tc>
                  <a:txBody>
                    <a:bodyPr/>
                    <a:lstStyle/>
                    <a:p>
                      <a:pPr algn="l" fontAlgn="ctr"/>
                      <a:r>
                        <a:rPr lang="en-US" sz="1200" dirty="0">
                          <a:effectLst/>
                        </a:rPr>
                        <a:t>Element</a:t>
                      </a:r>
                    </a:p>
                  </a:txBody>
                  <a:tcPr marL="47625" marR="47625" marT="47625" marB="47625" anchor="ctr"/>
                </a:tc>
                <a:tc>
                  <a:txBody>
                    <a:bodyPr/>
                    <a:lstStyle/>
                    <a:p>
                      <a:pPr algn="l" fontAlgn="ctr"/>
                      <a:r>
                        <a:rPr lang="en-US" sz="1200">
                          <a:effectLst/>
                        </a:rPr>
                        <a:t>Description</a:t>
                      </a:r>
                    </a:p>
                  </a:txBody>
                  <a:tcPr marL="47625" marR="47625" marT="47625" marB="47625" anchor="ctr"/>
                </a:tc>
                <a:extLst>
                  <a:ext uri="{0D108BD9-81ED-4DB2-BD59-A6C34878D82A}">
                    <a16:rowId xmlns:a16="http://schemas.microsoft.com/office/drawing/2014/main" val="3056744586"/>
                  </a:ext>
                </a:extLst>
              </a:tr>
              <a:tr h="370840">
                <a:tc>
                  <a:txBody>
                    <a:bodyPr/>
                    <a:lstStyle/>
                    <a:p>
                      <a:pPr fontAlgn="ctr"/>
                      <a:r>
                        <a:rPr lang="en-US" sz="1200" b="1">
                          <a:solidFill>
                            <a:srgbClr val="000000"/>
                          </a:solidFill>
                          <a:effectLst/>
                        </a:rPr>
                        <a:t>!</a:t>
                      </a:r>
                      <a:endParaRPr lang="en-US" sz="1200" b="0">
                        <a:solidFill>
                          <a:srgbClr val="000000"/>
                        </a:solidFill>
                        <a:effectLst/>
                      </a:endParaRPr>
                    </a:p>
                  </a:txBody>
                  <a:tcPr marL="47625" marR="47625" marT="47625" marB="47625" anchor="ctr"/>
                </a:tc>
                <a:tc>
                  <a:txBody>
                    <a:bodyPr/>
                    <a:lstStyle/>
                    <a:p>
                      <a:pPr fontAlgn="ctr">
                        <a:buFont typeface="Arial" panose="020B0604020202020204" pitchFamily="34" charset="0"/>
                        <a:buChar char="•"/>
                      </a:pPr>
                      <a:r>
                        <a:rPr lang="en-US" sz="1200" b="0" dirty="0">
                          <a:solidFill>
                            <a:srgbClr val="000000"/>
                          </a:solidFill>
                          <a:effectLst/>
                        </a:rPr>
                        <a:t>Exclamation mark indicates </a:t>
                      </a:r>
                      <a:r>
                        <a:rPr lang="en-US" sz="1200" b="0" dirty="0">
                          <a:solidFill>
                            <a:srgbClr val="FF0000"/>
                          </a:solidFill>
                          <a:effectLst/>
                        </a:rPr>
                        <a:t>successful receipt </a:t>
                      </a:r>
                      <a:r>
                        <a:rPr lang="en-US" sz="1200" b="0" dirty="0">
                          <a:solidFill>
                            <a:srgbClr val="000000"/>
                          </a:solidFill>
                          <a:effectLst/>
                        </a:rPr>
                        <a:t>of an echo reply message.</a:t>
                      </a:r>
                    </a:p>
                    <a:p>
                      <a:pPr fontAlgn="ctr">
                        <a:buFont typeface="Arial" panose="020B0604020202020204" pitchFamily="34" charset="0"/>
                        <a:buChar char="•"/>
                      </a:pPr>
                      <a:r>
                        <a:rPr lang="en-US" sz="1200" b="0" dirty="0">
                          <a:solidFill>
                            <a:srgbClr val="000000"/>
                          </a:solidFill>
                          <a:effectLst/>
                        </a:rPr>
                        <a:t>It validates a Layer 3 connection between source and destination.</a:t>
                      </a:r>
                    </a:p>
                  </a:txBody>
                  <a:tcPr marL="47625" marR="47625" marT="47625" marB="47625" anchor="ctr"/>
                </a:tc>
                <a:extLst>
                  <a:ext uri="{0D108BD9-81ED-4DB2-BD59-A6C34878D82A}">
                    <a16:rowId xmlns:a16="http://schemas.microsoft.com/office/drawing/2014/main" val="1949256186"/>
                  </a:ext>
                </a:extLst>
              </a:tr>
              <a:tr h="370840">
                <a:tc>
                  <a:txBody>
                    <a:bodyPr/>
                    <a:lstStyle/>
                    <a:p>
                      <a:pPr fontAlgn="ctr"/>
                      <a:r>
                        <a:rPr lang="en-US" sz="1200" b="1">
                          <a:solidFill>
                            <a:srgbClr val="000000"/>
                          </a:solidFill>
                          <a:effectLst/>
                        </a:rPr>
                        <a:t>.</a:t>
                      </a:r>
                      <a:endParaRPr lang="en-US" sz="1200" b="0">
                        <a:solidFill>
                          <a:srgbClr val="000000"/>
                        </a:solidFill>
                        <a:effectLst/>
                      </a:endParaRPr>
                    </a:p>
                  </a:txBody>
                  <a:tcPr marL="47625" marR="47625" marT="47625" marB="47625" anchor="ctr"/>
                </a:tc>
                <a:tc>
                  <a:txBody>
                    <a:bodyPr/>
                    <a:lstStyle/>
                    <a:p>
                      <a:pPr fontAlgn="ctr">
                        <a:buFont typeface="Arial" panose="020B0604020202020204" pitchFamily="34" charset="0"/>
                        <a:buChar char="•"/>
                      </a:pPr>
                      <a:r>
                        <a:rPr lang="en-US" sz="1200" b="0" dirty="0">
                          <a:solidFill>
                            <a:srgbClr val="000000"/>
                          </a:solidFill>
                          <a:effectLst/>
                        </a:rPr>
                        <a:t>A period means that time </a:t>
                      </a:r>
                      <a:r>
                        <a:rPr lang="en-US" sz="1200" b="0" dirty="0">
                          <a:solidFill>
                            <a:srgbClr val="FF0000"/>
                          </a:solidFill>
                          <a:effectLst/>
                        </a:rPr>
                        <a:t>expired waitin</a:t>
                      </a:r>
                      <a:r>
                        <a:rPr lang="en-US" sz="1200" b="0" dirty="0">
                          <a:solidFill>
                            <a:srgbClr val="000000"/>
                          </a:solidFill>
                          <a:effectLst/>
                        </a:rPr>
                        <a:t>g for an echo reply message.</a:t>
                      </a:r>
                    </a:p>
                    <a:p>
                      <a:pPr fontAlgn="ctr">
                        <a:buFont typeface="Arial" panose="020B0604020202020204" pitchFamily="34" charset="0"/>
                        <a:buChar char="•"/>
                      </a:pPr>
                      <a:r>
                        <a:rPr lang="en-US" sz="1200" b="0" dirty="0">
                          <a:solidFill>
                            <a:srgbClr val="000000"/>
                          </a:solidFill>
                          <a:effectLst/>
                        </a:rPr>
                        <a:t>This indicates a connectivity problem occurred somewhere along the path.</a:t>
                      </a:r>
                    </a:p>
                  </a:txBody>
                  <a:tcPr marL="47625" marR="47625" marT="47625" marB="47625" anchor="ctr"/>
                </a:tc>
                <a:extLst>
                  <a:ext uri="{0D108BD9-81ED-4DB2-BD59-A6C34878D82A}">
                    <a16:rowId xmlns:a16="http://schemas.microsoft.com/office/drawing/2014/main" val="51423680"/>
                  </a:ext>
                </a:extLst>
              </a:tr>
              <a:tr h="370840">
                <a:tc>
                  <a:txBody>
                    <a:bodyPr/>
                    <a:lstStyle/>
                    <a:p>
                      <a:pPr fontAlgn="ctr"/>
                      <a:r>
                        <a:rPr lang="en-US" sz="1200" b="1" dirty="0">
                          <a:solidFill>
                            <a:srgbClr val="000000"/>
                          </a:solidFill>
                          <a:effectLst/>
                        </a:rPr>
                        <a:t>U</a:t>
                      </a:r>
                      <a:endParaRPr lang="en-US" sz="1200" b="0" dirty="0">
                        <a:solidFill>
                          <a:srgbClr val="000000"/>
                        </a:solidFill>
                        <a:effectLst/>
                      </a:endParaRPr>
                    </a:p>
                  </a:txBody>
                  <a:tcPr marL="47625" marR="47625" marT="47625" marB="47625" anchor="ctr"/>
                </a:tc>
                <a:tc>
                  <a:txBody>
                    <a:bodyPr/>
                    <a:lstStyle/>
                    <a:p>
                      <a:pPr fontAlgn="ctr">
                        <a:buFont typeface="Arial" panose="020B0604020202020204" pitchFamily="34" charset="0"/>
                        <a:buChar char="•"/>
                      </a:pPr>
                      <a:r>
                        <a:rPr lang="en-US" sz="1200" b="0" dirty="0">
                          <a:solidFill>
                            <a:srgbClr val="000000"/>
                          </a:solidFill>
                          <a:effectLst/>
                        </a:rPr>
                        <a:t>Uppercase </a:t>
                      </a:r>
                      <a:r>
                        <a:rPr lang="en-US" sz="1200" b="1" dirty="0">
                          <a:solidFill>
                            <a:srgbClr val="000000"/>
                          </a:solidFill>
                          <a:effectLst/>
                        </a:rPr>
                        <a:t>U</a:t>
                      </a:r>
                      <a:r>
                        <a:rPr lang="en-US" sz="1200" b="0" dirty="0">
                          <a:solidFill>
                            <a:srgbClr val="000000"/>
                          </a:solidFill>
                          <a:effectLst/>
                        </a:rPr>
                        <a:t> indicates a router along the path responded with an ICMP Type 3 “</a:t>
                      </a:r>
                      <a:r>
                        <a:rPr lang="en-US" sz="1200" b="0" dirty="0">
                          <a:solidFill>
                            <a:srgbClr val="FF0000"/>
                          </a:solidFill>
                          <a:effectLst/>
                        </a:rPr>
                        <a:t>destination unreachable</a:t>
                      </a:r>
                      <a:r>
                        <a:rPr lang="en-US" sz="1200" b="0" dirty="0">
                          <a:solidFill>
                            <a:srgbClr val="000000"/>
                          </a:solidFill>
                          <a:effectLst/>
                        </a:rPr>
                        <a:t>” error message.</a:t>
                      </a:r>
                    </a:p>
                    <a:p>
                      <a:pPr fontAlgn="ctr">
                        <a:buFont typeface="Arial" panose="020B0604020202020204" pitchFamily="34" charset="0"/>
                        <a:buChar char="•"/>
                      </a:pPr>
                      <a:r>
                        <a:rPr lang="en-US" sz="1200" b="0" dirty="0">
                          <a:solidFill>
                            <a:srgbClr val="000000"/>
                          </a:solidFill>
                          <a:effectLst/>
                        </a:rPr>
                        <a:t>Possible reasons include the router does not know the direction to the destination network or it could not find the host on the destination network.</a:t>
                      </a:r>
                    </a:p>
                  </a:txBody>
                  <a:tcPr marL="47625" marR="47625" marT="47625" marB="47625" anchor="ctr"/>
                </a:tc>
                <a:extLst>
                  <a:ext uri="{0D108BD9-81ED-4DB2-BD59-A6C34878D82A}">
                    <a16:rowId xmlns:a16="http://schemas.microsoft.com/office/drawing/2014/main" val="3522231268"/>
                  </a:ext>
                </a:extLst>
              </a:tr>
            </a:tbl>
          </a:graphicData>
        </a:graphic>
      </p:graphicFrame>
      <p:sp>
        <p:nvSpPr>
          <p:cNvPr id="2" name="TextBox 1">
            <a:extLst>
              <a:ext uri="{FF2B5EF4-FFF2-40B4-BE49-F238E27FC236}">
                <a16:creationId xmlns:a16="http://schemas.microsoft.com/office/drawing/2014/main" id="{3341920A-2AC3-4077-BEB9-5EF9B3E51CE8}"/>
              </a:ext>
            </a:extLst>
          </p:cNvPr>
          <p:cNvSpPr txBox="1"/>
          <p:nvPr/>
        </p:nvSpPr>
        <p:spPr>
          <a:xfrm>
            <a:off x="433659" y="4234759"/>
            <a:ext cx="8321060" cy="461665"/>
          </a:xfrm>
          <a:prstGeom prst="rect">
            <a:avLst/>
          </a:prstGeom>
          <a:noFill/>
        </p:spPr>
        <p:txBody>
          <a:bodyPr wrap="none" rtlCol="0">
            <a:spAutoFit/>
          </a:bodyPr>
          <a:lstStyle/>
          <a:p>
            <a:r>
              <a:rPr lang="en-US" sz="1200" b="1" dirty="0">
                <a:solidFill>
                  <a:srgbClr val="000000"/>
                </a:solidFill>
              </a:rPr>
              <a:t>Note:</a:t>
            </a:r>
            <a:r>
              <a:rPr lang="en-US" sz="1200" dirty="0">
                <a:solidFill>
                  <a:srgbClr val="000000"/>
                </a:solidFill>
              </a:rPr>
              <a:t> Other possible ping replies include Q, M, ?, or &amp;. However, the meaning of these are out of scope for this module.</a:t>
            </a:r>
          </a:p>
          <a:p>
            <a:endParaRPr lang="en-US" sz="1200" dirty="0"/>
          </a:p>
        </p:txBody>
      </p:sp>
    </p:spTree>
    <p:extLst>
      <p:ext uri="{BB962C8B-B14F-4D97-AF65-F5344CB8AC3E}">
        <p14:creationId xmlns:p14="http://schemas.microsoft.com/office/powerpoint/2010/main" val="781280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Verify Connectivity</a:t>
            </a:r>
            <a:br>
              <a:rPr lang="en-US" dirty="0"/>
            </a:br>
            <a:r>
              <a:rPr lang="en-US" sz="2400" dirty="0"/>
              <a:t>Extended Ping</a:t>
            </a:r>
          </a:p>
        </p:txBody>
      </p:sp>
      <p:sp>
        <p:nvSpPr>
          <p:cNvPr id="7" name="Content Placeholder 6">
            <a:extLst>
              <a:ext uri="{FF2B5EF4-FFF2-40B4-BE49-F238E27FC236}">
                <a16:creationId xmlns:a16="http://schemas.microsoft.com/office/drawing/2014/main" id="{392730A1-8E01-4B1C-80A8-4DC1FCCA5D82}"/>
              </a:ext>
            </a:extLst>
          </p:cNvPr>
          <p:cNvSpPr>
            <a:spLocks noGrp="1"/>
          </p:cNvSpPr>
          <p:nvPr>
            <p:ph idx="1"/>
          </p:nvPr>
        </p:nvSpPr>
        <p:spPr>
          <a:xfrm>
            <a:off x="266700" y="731837"/>
            <a:ext cx="3723409" cy="3627727"/>
          </a:xfrm>
        </p:spPr>
        <p:txBody>
          <a:bodyPr/>
          <a:lstStyle/>
          <a:p>
            <a:pPr marL="0" indent="0" algn="just"/>
            <a:r>
              <a:rPr lang="en-US" sz="1500" dirty="0">
                <a:solidFill>
                  <a:srgbClr val="000000"/>
                </a:solidFill>
              </a:rPr>
              <a:t>The Cisco IOS offers an "</a:t>
            </a:r>
            <a:r>
              <a:rPr lang="en-US" sz="1500" dirty="0">
                <a:solidFill>
                  <a:srgbClr val="FF0000"/>
                </a:solidFill>
              </a:rPr>
              <a:t>extended</a:t>
            </a:r>
            <a:r>
              <a:rPr lang="en-US" sz="1500" dirty="0">
                <a:solidFill>
                  <a:srgbClr val="000000"/>
                </a:solidFill>
              </a:rPr>
              <a:t>" mode of the </a:t>
            </a:r>
            <a:r>
              <a:rPr lang="en-US" sz="1500" b="1" dirty="0">
                <a:solidFill>
                  <a:srgbClr val="000000"/>
                </a:solidFill>
              </a:rPr>
              <a:t>ping</a:t>
            </a:r>
            <a:r>
              <a:rPr lang="en-US" sz="1500" dirty="0">
                <a:solidFill>
                  <a:srgbClr val="000000"/>
                </a:solidFill>
              </a:rPr>
              <a:t> command.</a:t>
            </a:r>
          </a:p>
          <a:p>
            <a:pPr marL="0" indent="0" algn="just"/>
            <a:endParaRPr lang="en-US" sz="1500" dirty="0">
              <a:solidFill>
                <a:srgbClr val="000000"/>
              </a:solidFill>
            </a:endParaRPr>
          </a:p>
          <a:p>
            <a:pPr marL="0" indent="0" algn="just"/>
            <a:r>
              <a:rPr lang="en-US" sz="1500" dirty="0">
                <a:solidFill>
                  <a:srgbClr val="000000"/>
                </a:solidFill>
              </a:rPr>
              <a:t>Extended ping is entered in privileged EXEC mode by typing </a:t>
            </a:r>
            <a:r>
              <a:rPr lang="en-US" sz="1500" b="1" dirty="0">
                <a:solidFill>
                  <a:srgbClr val="000000"/>
                </a:solidFill>
              </a:rPr>
              <a:t>ping</a:t>
            </a:r>
            <a:r>
              <a:rPr lang="en-US" sz="1500" dirty="0">
                <a:solidFill>
                  <a:srgbClr val="000000"/>
                </a:solidFill>
              </a:rPr>
              <a:t> without a destination IP address. You will then be given several prompts to customize the extended </a:t>
            </a:r>
            <a:r>
              <a:rPr lang="en-US" sz="1500" b="1" dirty="0">
                <a:solidFill>
                  <a:srgbClr val="000000"/>
                </a:solidFill>
              </a:rPr>
              <a:t>ping</a:t>
            </a:r>
            <a:r>
              <a:rPr lang="en-US" sz="1500" dirty="0">
                <a:solidFill>
                  <a:srgbClr val="000000"/>
                </a:solidFill>
              </a:rPr>
              <a:t>.</a:t>
            </a:r>
          </a:p>
          <a:p>
            <a:pPr marL="0" indent="0" algn="just"/>
            <a:endParaRPr lang="en-US" sz="1500" b="1" dirty="0">
              <a:solidFill>
                <a:srgbClr val="000000"/>
              </a:solidFill>
            </a:endParaRPr>
          </a:p>
          <a:p>
            <a:pPr marL="0" indent="0" algn="just"/>
            <a:r>
              <a:rPr lang="en-US" sz="1500" b="1" dirty="0">
                <a:solidFill>
                  <a:srgbClr val="000000"/>
                </a:solidFill>
              </a:rPr>
              <a:t>Note:</a:t>
            </a:r>
            <a:r>
              <a:rPr lang="en-US" sz="1500" dirty="0">
                <a:solidFill>
                  <a:srgbClr val="000000"/>
                </a:solidFill>
              </a:rPr>
              <a:t> Pressing </a:t>
            </a:r>
            <a:r>
              <a:rPr lang="en-US" sz="1500" b="1" dirty="0">
                <a:solidFill>
                  <a:srgbClr val="000000"/>
                </a:solidFill>
              </a:rPr>
              <a:t>Enter</a:t>
            </a:r>
            <a:r>
              <a:rPr lang="en-US" sz="1500" dirty="0">
                <a:solidFill>
                  <a:srgbClr val="000000"/>
                </a:solidFill>
              </a:rPr>
              <a:t> accepts the indicated default values. The </a:t>
            </a:r>
            <a:r>
              <a:rPr lang="en-US" sz="1500" b="1" dirty="0">
                <a:solidFill>
                  <a:srgbClr val="000000"/>
                </a:solidFill>
              </a:rPr>
              <a:t>ping ipv6</a:t>
            </a:r>
            <a:r>
              <a:rPr lang="en-US" sz="1500" dirty="0">
                <a:solidFill>
                  <a:srgbClr val="000000"/>
                </a:solidFill>
              </a:rPr>
              <a:t> command is used for IPv6 extended pings.</a:t>
            </a:r>
          </a:p>
          <a:p>
            <a:pPr marL="342900" indent="-342900" algn="l">
              <a:buFont typeface="Arial" panose="020B0604020202020204" pitchFamily="34" charset="0"/>
              <a:buChar char="•"/>
            </a:pPr>
            <a:endParaRPr lang="en-US" sz="1400" dirty="0">
              <a:solidFill>
                <a:srgbClr val="000000"/>
              </a:solidFill>
            </a:endParaRPr>
          </a:p>
        </p:txBody>
      </p:sp>
      <p:pic>
        <p:nvPicPr>
          <p:cNvPr id="8" name="Picture 7">
            <a:extLst>
              <a:ext uri="{FF2B5EF4-FFF2-40B4-BE49-F238E27FC236}">
                <a16:creationId xmlns:a16="http://schemas.microsoft.com/office/drawing/2014/main" id="{D6CF7F90-88E9-48D3-A067-4B1E2F997C7B}"/>
              </a:ext>
            </a:extLst>
          </p:cNvPr>
          <p:cNvPicPr>
            <a:picLocks noChangeAspect="1"/>
          </p:cNvPicPr>
          <p:nvPr/>
        </p:nvPicPr>
        <p:blipFill>
          <a:blip r:embed="rId3"/>
          <a:stretch>
            <a:fillRect/>
          </a:stretch>
        </p:blipFill>
        <p:spPr>
          <a:xfrm>
            <a:off x="3990109" y="616160"/>
            <a:ext cx="4768537" cy="3911180"/>
          </a:xfrm>
          <a:prstGeom prst="rect">
            <a:avLst/>
          </a:prstGeom>
        </p:spPr>
      </p:pic>
    </p:spTree>
    <p:extLst>
      <p:ext uri="{BB962C8B-B14F-4D97-AF65-F5344CB8AC3E}">
        <p14:creationId xmlns:p14="http://schemas.microsoft.com/office/powerpoint/2010/main" val="311493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Verify Connectivity</a:t>
            </a:r>
            <a:br>
              <a:rPr lang="en-US" dirty="0"/>
            </a:br>
            <a:r>
              <a:rPr lang="en-US" sz="2400" dirty="0"/>
              <a:t>Verify Connectivity with Traceroute</a:t>
            </a:r>
          </a:p>
        </p:txBody>
      </p:sp>
      <p:sp>
        <p:nvSpPr>
          <p:cNvPr id="4" name="Content Placeholder 3">
            <a:extLst>
              <a:ext uri="{FF2B5EF4-FFF2-40B4-BE49-F238E27FC236}">
                <a16:creationId xmlns:a16="http://schemas.microsoft.com/office/drawing/2014/main" id="{B06288C0-797C-4446-90E4-651E1BB319F8}"/>
              </a:ext>
            </a:extLst>
          </p:cNvPr>
          <p:cNvSpPr>
            <a:spLocks noGrp="1"/>
          </p:cNvSpPr>
          <p:nvPr>
            <p:ph idx="1"/>
          </p:nvPr>
        </p:nvSpPr>
        <p:spPr>
          <a:xfrm>
            <a:off x="161926" y="731838"/>
            <a:ext cx="8592794" cy="1449388"/>
          </a:xfrm>
        </p:spPr>
        <p:txBody>
          <a:bodyPr/>
          <a:lstStyle/>
          <a:p>
            <a:pPr marL="0" indent="0" algn="just"/>
            <a:r>
              <a:rPr lang="en-US" sz="1600" dirty="0">
                <a:solidFill>
                  <a:srgbClr val="000000"/>
                </a:solidFill>
              </a:rPr>
              <a:t>The ping command is useful to quickly determine if there is a Layer 3 connectivity problem. However, it does not identify </a:t>
            </a:r>
            <a:r>
              <a:rPr lang="en-US" sz="1600" dirty="0">
                <a:solidFill>
                  <a:srgbClr val="FF0000"/>
                </a:solidFill>
              </a:rPr>
              <a:t>where the problem </a:t>
            </a:r>
            <a:r>
              <a:rPr lang="en-US" sz="1600" dirty="0">
                <a:solidFill>
                  <a:srgbClr val="000000"/>
                </a:solidFill>
              </a:rPr>
              <a:t>is located along the path.</a:t>
            </a:r>
          </a:p>
          <a:p>
            <a:pPr marL="285750" indent="-285750" algn="just">
              <a:buFont typeface="Arial" panose="020B0604020202020204" pitchFamily="34" charset="0"/>
              <a:buChar char="•"/>
            </a:pPr>
            <a:r>
              <a:rPr lang="en-US" sz="1600" dirty="0">
                <a:solidFill>
                  <a:srgbClr val="FF0000"/>
                </a:solidFill>
              </a:rPr>
              <a:t>Traceroute</a:t>
            </a:r>
            <a:r>
              <a:rPr lang="en-US" sz="1600" dirty="0">
                <a:solidFill>
                  <a:srgbClr val="000000"/>
                </a:solidFill>
              </a:rPr>
              <a:t> can help </a:t>
            </a:r>
            <a:r>
              <a:rPr lang="en-US" sz="1600" dirty="0">
                <a:solidFill>
                  <a:srgbClr val="FF0000"/>
                </a:solidFill>
              </a:rPr>
              <a:t>locate Layer 3 problem </a:t>
            </a:r>
            <a:r>
              <a:rPr lang="en-US" sz="1600" dirty="0">
                <a:solidFill>
                  <a:srgbClr val="000000"/>
                </a:solidFill>
              </a:rPr>
              <a:t>areas in a network. A trace returns a list of hops as a packet is routed through a network.</a:t>
            </a:r>
          </a:p>
          <a:p>
            <a:pPr marL="285750" indent="-285750" algn="just">
              <a:buFont typeface="Arial" panose="020B0604020202020204" pitchFamily="34" charset="0"/>
              <a:buChar char="•"/>
            </a:pPr>
            <a:r>
              <a:rPr lang="en-US" sz="1600" dirty="0">
                <a:solidFill>
                  <a:srgbClr val="000000"/>
                </a:solidFill>
              </a:rPr>
              <a:t>The syntax of the trace command varies between operating systems.</a:t>
            </a:r>
          </a:p>
        </p:txBody>
      </p:sp>
      <p:pic>
        <p:nvPicPr>
          <p:cNvPr id="5" name="Picture 4">
            <a:extLst>
              <a:ext uri="{FF2B5EF4-FFF2-40B4-BE49-F238E27FC236}">
                <a16:creationId xmlns:a16="http://schemas.microsoft.com/office/drawing/2014/main" id="{77065A9D-C3F8-4819-8891-F269C0BD3CEC}"/>
              </a:ext>
            </a:extLst>
          </p:cNvPr>
          <p:cNvPicPr>
            <a:picLocks noChangeAspect="1"/>
          </p:cNvPicPr>
          <p:nvPr/>
        </p:nvPicPr>
        <p:blipFill>
          <a:blip r:embed="rId3"/>
          <a:stretch>
            <a:fillRect/>
          </a:stretch>
        </p:blipFill>
        <p:spPr>
          <a:xfrm>
            <a:off x="1278731" y="2463747"/>
            <a:ext cx="6586537" cy="2295980"/>
          </a:xfrm>
          <a:prstGeom prst="rect">
            <a:avLst/>
          </a:prstGeom>
        </p:spPr>
      </p:pic>
    </p:spTree>
    <p:extLst>
      <p:ext uri="{BB962C8B-B14F-4D97-AF65-F5344CB8AC3E}">
        <p14:creationId xmlns:p14="http://schemas.microsoft.com/office/powerpoint/2010/main" val="62836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Verify Connectivity</a:t>
            </a:r>
            <a:br>
              <a:rPr lang="en-US" dirty="0"/>
            </a:br>
            <a:r>
              <a:rPr lang="en-US" sz="2400" dirty="0"/>
              <a:t>Verify Connectivity with Traceroute (Cont.)</a:t>
            </a:r>
          </a:p>
        </p:txBody>
      </p:sp>
      <p:sp>
        <p:nvSpPr>
          <p:cNvPr id="4" name="Content Placeholder 3">
            <a:extLst>
              <a:ext uri="{FF2B5EF4-FFF2-40B4-BE49-F238E27FC236}">
                <a16:creationId xmlns:a16="http://schemas.microsoft.com/office/drawing/2014/main" id="{B06288C0-797C-4446-90E4-651E1BB319F8}"/>
              </a:ext>
            </a:extLst>
          </p:cNvPr>
          <p:cNvSpPr>
            <a:spLocks noGrp="1"/>
          </p:cNvSpPr>
          <p:nvPr>
            <p:ph idx="1"/>
          </p:nvPr>
        </p:nvSpPr>
        <p:spPr>
          <a:xfrm>
            <a:off x="474662" y="731838"/>
            <a:ext cx="8280057" cy="1741856"/>
          </a:xfrm>
        </p:spPr>
        <p:txBody>
          <a:bodyPr/>
          <a:lstStyle/>
          <a:p>
            <a:pPr marL="285750" indent="-285750" algn="just">
              <a:buFont typeface="Arial" panose="020B0604020202020204" pitchFamily="34" charset="0"/>
              <a:buChar char="•"/>
            </a:pPr>
            <a:r>
              <a:rPr lang="en-US" sz="1600" dirty="0">
                <a:solidFill>
                  <a:srgbClr val="000000"/>
                </a:solidFill>
              </a:rPr>
              <a:t>The following is a sample output of </a:t>
            </a:r>
            <a:r>
              <a:rPr lang="en-US" sz="1600" b="1" dirty="0">
                <a:solidFill>
                  <a:srgbClr val="FF0000"/>
                </a:solidFill>
              </a:rPr>
              <a:t>tracert</a:t>
            </a:r>
            <a:r>
              <a:rPr lang="en-US" sz="1600" dirty="0">
                <a:solidFill>
                  <a:srgbClr val="000000"/>
                </a:solidFill>
              </a:rPr>
              <a:t> command on a Windows 10 host.</a:t>
            </a:r>
          </a:p>
          <a:p>
            <a:pPr marL="0" indent="0" algn="just"/>
            <a:r>
              <a:rPr lang="en-US" sz="1600" dirty="0">
                <a:solidFill>
                  <a:srgbClr val="000000"/>
                </a:solidFill>
              </a:rPr>
              <a:t>		</a:t>
            </a:r>
            <a:r>
              <a:rPr lang="en-US" sz="1600" b="1" dirty="0">
                <a:solidFill>
                  <a:srgbClr val="000000"/>
                </a:solidFill>
              </a:rPr>
              <a:t>Note:</a:t>
            </a:r>
            <a:r>
              <a:rPr lang="en-US" sz="1600" dirty="0">
                <a:solidFill>
                  <a:srgbClr val="000000"/>
                </a:solidFill>
              </a:rPr>
              <a:t> Use </a:t>
            </a:r>
            <a:r>
              <a:rPr lang="en-US" sz="1600" b="1" dirty="0">
                <a:solidFill>
                  <a:srgbClr val="000000"/>
                </a:solidFill>
              </a:rPr>
              <a:t>Ctrl-C</a:t>
            </a:r>
            <a:r>
              <a:rPr lang="en-US" sz="1600" dirty="0">
                <a:solidFill>
                  <a:srgbClr val="000000"/>
                </a:solidFill>
              </a:rPr>
              <a:t> to interrupt a </a:t>
            </a:r>
            <a:r>
              <a:rPr lang="en-US" sz="1600" b="1" dirty="0">
                <a:solidFill>
                  <a:srgbClr val="000000"/>
                </a:solidFill>
              </a:rPr>
              <a:t>tracert</a:t>
            </a:r>
            <a:r>
              <a:rPr lang="en-US" sz="1600" dirty="0">
                <a:solidFill>
                  <a:srgbClr val="000000"/>
                </a:solidFill>
              </a:rPr>
              <a:t> in Windows.</a:t>
            </a:r>
          </a:p>
          <a:p>
            <a:pPr marL="342900" indent="-342900" algn="just">
              <a:buFont typeface="Arial" panose="020B0604020202020204" pitchFamily="34" charset="0"/>
              <a:buChar char="•"/>
            </a:pPr>
            <a:r>
              <a:rPr lang="en-US" sz="1600" dirty="0">
                <a:solidFill>
                  <a:srgbClr val="000000"/>
                </a:solidFill>
              </a:rPr>
              <a:t>The only successful response was from the gateway on R1. Trace requests to the next hop timed out as indicated by the asterisk (</a:t>
            </a:r>
            <a:r>
              <a:rPr lang="en-US" sz="1600" dirty="0">
                <a:solidFill>
                  <a:srgbClr val="FF0000"/>
                </a:solidFill>
              </a:rPr>
              <a:t>*)</a:t>
            </a:r>
            <a:r>
              <a:rPr lang="en-US" sz="1600" dirty="0">
                <a:solidFill>
                  <a:srgbClr val="000000"/>
                </a:solidFill>
              </a:rPr>
              <a:t>, meaning that the next hop router </a:t>
            </a:r>
            <a:r>
              <a:rPr lang="en-US" sz="1600" dirty="0">
                <a:solidFill>
                  <a:srgbClr val="FF0000"/>
                </a:solidFill>
              </a:rPr>
              <a:t>did not respond </a:t>
            </a:r>
            <a:r>
              <a:rPr lang="en-US" sz="1600" dirty="0">
                <a:solidFill>
                  <a:srgbClr val="000000"/>
                </a:solidFill>
              </a:rPr>
              <a:t>or there is a failure in the network path. In this example there appears to be a problem between R1 and R2.</a:t>
            </a:r>
          </a:p>
          <a:p>
            <a:pPr marL="285750" indent="-285750" algn="l">
              <a:buFont typeface="Arial" panose="020B0604020202020204" pitchFamily="34" charset="0"/>
              <a:buChar char="•"/>
            </a:pPr>
            <a:endParaRPr lang="en-US" sz="1600" dirty="0">
              <a:solidFill>
                <a:srgbClr val="000000"/>
              </a:solidFill>
            </a:endParaRPr>
          </a:p>
        </p:txBody>
      </p:sp>
      <p:pic>
        <p:nvPicPr>
          <p:cNvPr id="2" name="Picture 1">
            <a:extLst>
              <a:ext uri="{FF2B5EF4-FFF2-40B4-BE49-F238E27FC236}">
                <a16:creationId xmlns:a16="http://schemas.microsoft.com/office/drawing/2014/main" id="{F6C74959-2FFC-428D-886D-AC9555B77575}"/>
              </a:ext>
            </a:extLst>
          </p:cNvPr>
          <p:cNvPicPr>
            <a:picLocks noChangeAspect="1"/>
          </p:cNvPicPr>
          <p:nvPr/>
        </p:nvPicPr>
        <p:blipFill>
          <a:blip r:embed="rId3"/>
          <a:stretch>
            <a:fillRect/>
          </a:stretch>
        </p:blipFill>
        <p:spPr>
          <a:xfrm>
            <a:off x="2274311" y="2576785"/>
            <a:ext cx="4143375" cy="1924050"/>
          </a:xfrm>
          <a:prstGeom prst="rect">
            <a:avLst/>
          </a:prstGeom>
        </p:spPr>
      </p:pic>
    </p:spTree>
    <p:extLst>
      <p:ext uri="{BB962C8B-B14F-4D97-AF65-F5344CB8AC3E}">
        <p14:creationId xmlns:p14="http://schemas.microsoft.com/office/powerpoint/2010/main" val="3605192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Verify Connectivity</a:t>
            </a:r>
            <a:br>
              <a:rPr lang="en-US" dirty="0"/>
            </a:br>
            <a:r>
              <a:rPr lang="en-US" sz="2400" dirty="0"/>
              <a:t>Verify Connectivity with Traceroute (Cont.)</a:t>
            </a:r>
          </a:p>
        </p:txBody>
      </p:sp>
      <p:sp>
        <p:nvSpPr>
          <p:cNvPr id="4" name="Content Placeholder 3">
            <a:extLst>
              <a:ext uri="{FF2B5EF4-FFF2-40B4-BE49-F238E27FC236}">
                <a16:creationId xmlns:a16="http://schemas.microsoft.com/office/drawing/2014/main" id="{B06288C0-797C-4446-90E4-651E1BB319F8}"/>
              </a:ext>
            </a:extLst>
          </p:cNvPr>
          <p:cNvSpPr>
            <a:spLocks noGrp="1"/>
          </p:cNvSpPr>
          <p:nvPr>
            <p:ph idx="1"/>
          </p:nvPr>
        </p:nvSpPr>
        <p:spPr>
          <a:xfrm>
            <a:off x="389281" y="731837"/>
            <a:ext cx="8754719" cy="314180"/>
          </a:xfrm>
        </p:spPr>
        <p:txBody>
          <a:bodyPr/>
          <a:lstStyle/>
          <a:p>
            <a:pPr marL="0" indent="0" algn="l"/>
            <a:r>
              <a:rPr lang="en-US" sz="1600" dirty="0">
                <a:solidFill>
                  <a:srgbClr val="000000"/>
                </a:solidFill>
              </a:rPr>
              <a:t>The following are sample outputs of traceroute command from R1:</a:t>
            </a:r>
          </a:p>
          <a:p>
            <a:pPr marL="285750" indent="-285750" algn="l">
              <a:buFont typeface="Arial" panose="020B0604020202020204" pitchFamily="34" charset="0"/>
              <a:buChar char="•"/>
            </a:pPr>
            <a:endParaRPr lang="en-US" sz="1600" dirty="0">
              <a:solidFill>
                <a:srgbClr val="000000"/>
              </a:solidFill>
            </a:endParaRPr>
          </a:p>
          <a:p>
            <a:pPr marL="285750" indent="-285750" algn="l">
              <a:buFont typeface="Arial" panose="020B0604020202020204" pitchFamily="34" charset="0"/>
              <a:buChar char="•"/>
            </a:pPr>
            <a:endParaRPr lang="en-US" sz="1600" dirty="0">
              <a:solidFill>
                <a:srgbClr val="000000"/>
              </a:solidFill>
            </a:endParaRPr>
          </a:p>
          <a:p>
            <a:pPr marL="285750" indent="-285750" algn="l">
              <a:buFont typeface="Arial" panose="020B0604020202020204" pitchFamily="34" charset="0"/>
              <a:buChar char="•"/>
            </a:pPr>
            <a:endParaRPr lang="en-US" sz="1600" dirty="0">
              <a:solidFill>
                <a:srgbClr val="000000"/>
              </a:solidFill>
            </a:endParaRPr>
          </a:p>
          <a:p>
            <a:pPr marL="285750" indent="-285750" algn="l">
              <a:buFont typeface="Arial" panose="020B0604020202020204" pitchFamily="34" charset="0"/>
              <a:buChar char="•"/>
            </a:pPr>
            <a:endParaRPr lang="en-US" sz="1600" dirty="0">
              <a:solidFill>
                <a:srgbClr val="000000"/>
              </a:solidFill>
            </a:endParaRPr>
          </a:p>
          <a:p>
            <a:pPr marL="285750" indent="-285750" algn="l">
              <a:buFont typeface="Arial" panose="020B0604020202020204" pitchFamily="34" charset="0"/>
              <a:buChar char="•"/>
            </a:pPr>
            <a:endParaRPr lang="en-US" sz="1600" dirty="0">
              <a:solidFill>
                <a:srgbClr val="000000"/>
              </a:solidFill>
            </a:endParaRPr>
          </a:p>
          <a:p>
            <a:pPr marL="0" indent="0" algn="l"/>
            <a:endParaRPr lang="en-US" sz="1600" dirty="0">
              <a:solidFill>
                <a:srgbClr val="000000"/>
              </a:solidFill>
            </a:endParaRPr>
          </a:p>
        </p:txBody>
      </p:sp>
      <p:pic>
        <p:nvPicPr>
          <p:cNvPr id="5" name="Picture 4">
            <a:extLst>
              <a:ext uri="{FF2B5EF4-FFF2-40B4-BE49-F238E27FC236}">
                <a16:creationId xmlns:a16="http://schemas.microsoft.com/office/drawing/2014/main" id="{A0732355-332B-449D-9357-E0F48C454790}"/>
              </a:ext>
            </a:extLst>
          </p:cNvPr>
          <p:cNvPicPr>
            <a:picLocks noChangeAspect="1"/>
          </p:cNvPicPr>
          <p:nvPr/>
        </p:nvPicPr>
        <p:blipFill>
          <a:blip r:embed="rId3"/>
          <a:stretch>
            <a:fillRect/>
          </a:stretch>
        </p:blipFill>
        <p:spPr>
          <a:xfrm>
            <a:off x="1000124" y="1046018"/>
            <a:ext cx="2999221" cy="1671697"/>
          </a:xfrm>
          <a:prstGeom prst="rect">
            <a:avLst/>
          </a:prstGeom>
        </p:spPr>
      </p:pic>
      <p:pic>
        <p:nvPicPr>
          <p:cNvPr id="6" name="Picture 5">
            <a:extLst>
              <a:ext uri="{FF2B5EF4-FFF2-40B4-BE49-F238E27FC236}">
                <a16:creationId xmlns:a16="http://schemas.microsoft.com/office/drawing/2014/main" id="{3C36BF30-75BB-4311-A628-2FB7B10FE9A2}"/>
              </a:ext>
            </a:extLst>
          </p:cNvPr>
          <p:cNvPicPr>
            <a:picLocks noChangeAspect="1"/>
          </p:cNvPicPr>
          <p:nvPr/>
        </p:nvPicPr>
        <p:blipFill>
          <a:blip r:embed="rId4"/>
          <a:stretch>
            <a:fillRect/>
          </a:stretch>
        </p:blipFill>
        <p:spPr>
          <a:xfrm>
            <a:off x="4386595" y="1046017"/>
            <a:ext cx="2745820" cy="1671697"/>
          </a:xfrm>
          <a:prstGeom prst="rect">
            <a:avLst/>
          </a:prstGeom>
        </p:spPr>
      </p:pic>
      <p:sp>
        <p:nvSpPr>
          <p:cNvPr id="7" name="TextBox 6">
            <a:extLst>
              <a:ext uri="{FF2B5EF4-FFF2-40B4-BE49-F238E27FC236}">
                <a16:creationId xmlns:a16="http://schemas.microsoft.com/office/drawing/2014/main" id="{6585B9E8-F83C-4942-AF9A-29DA3B2866B1}"/>
              </a:ext>
            </a:extLst>
          </p:cNvPr>
          <p:cNvSpPr txBox="1"/>
          <p:nvPr/>
        </p:nvSpPr>
        <p:spPr>
          <a:xfrm>
            <a:off x="600364" y="2800349"/>
            <a:ext cx="8017163" cy="2215991"/>
          </a:xfrm>
          <a:prstGeom prst="rect">
            <a:avLst/>
          </a:prstGeom>
          <a:noFill/>
        </p:spPr>
        <p:txBody>
          <a:bodyPr wrap="square" rtlCol="0">
            <a:spAutoFit/>
          </a:bodyPr>
          <a:lstStyle/>
          <a:p>
            <a:pPr marL="358835" lvl="1" indent="-285750" algn="just">
              <a:buFont typeface="Arial" panose="020B0604020202020204" pitchFamily="34" charset="0"/>
              <a:buChar char="•"/>
            </a:pPr>
            <a:r>
              <a:rPr lang="en-US" sz="1600" dirty="0">
                <a:solidFill>
                  <a:srgbClr val="000000"/>
                </a:solidFill>
              </a:rPr>
              <a:t>On the left, the trace validated that it could successfully reach PC B.</a:t>
            </a:r>
          </a:p>
          <a:p>
            <a:pPr marL="358835" lvl="1" indent="-285750" algn="just">
              <a:buFont typeface="Arial" panose="020B0604020202020204" pitchFamily="34" charset="0"/>
              <a:buChar char="•"/>
            </a:pPr>
            <a:r>
              <a:rPr lang="en-US" sz="1600" dirty="0">
                <a:solidFill>
                  <a:srgbClr val="000000"/>
                </a:solidFill>
              </a:rPr>
              <a:t>On the right, the 10.1.1.10 host was </a:t>
            </a:r>
            <a:r>
              <a:rPr lang="en-US" sz="1600" dirty="0">
                <a:solidFill>
                  <a:srgbClr val="FF0000"/>
                </a:solidFill>
              </a:rPr>
              <a:t>not available</a:t>
            </a:r>
            <a:r>
              <a:rPr lang="en-US" sz="1600" dirty="0">
                <a:solidFill>
                  <a:srgbClr val="000000"/>
                </a:solidFill>
              </a:rPr>
              <a:t>, and the output shows </a:t>
            </a:r>
            <a:r>
              <a:rPr lang="en-US" sz="1600" dirty="0">
                <a:solidFill>
                  <a:srgbClr val="FF0000"/>
                </a:solidFill>
              </a:rPr>
              <a:t>asterisks</a:t>
            </a:r>
            <a:r>
              <a:rPr lang="en-US" sz="1600" dirty="0">
                <a:solidFill>
                  <a:srgbClr val="000000"/>
                </a:solidFill>
              </a:rPr>
              <a:t> where replies timed out. Timeouts indicate a potential network problem. </a:t>
            </a:r>
          </a:p>
          <a:p>
            <a:pPr marL="358835" lvl="1" indent="-285750" algn="just">
              <a:buFont typeface="Arial" panose="020B0604020202020204" pitchFamily="34" charset="0"/>
              <a:buChar char="•"/>
            </a:pPr>
            <a:r>
              <a:rPr lang="en-US" sz="1600" dirty="0">
                <a:solidFill>
                  <a:srgbClr val="000000"/>
                </a:solidFill>
              </a:rPr>
              <a:t>Use </a:t>
            </a:r>
            <a:r>
              <a:rPr lang="en-US" sz="1600" b="1" dirty="0">
                <a:solidFill>
                  <a:srgbClr val="000000"/>
                </a:solidFill>
              </a:rPr>
              <a:t>Ctrl-Shift-6</a:t>
            </a:r>
            <a:r>
              <a:rPr lang="en-US" sz="1600" dirty="0">
                <a:solidFill>
                  <a:srgbClr val="000000"/>
                </a:solidFill>
              </a:rPr>
              <a:t> to interrupt a </a:t>
            </a:r>
            <a:r>
              <a:rPr lang="en-US" sz="1600" b="1" dirty="0">
                <a:solidFill>
                  <a:srgbClr val="000000"/>
                </a:solidFill>
              </a:rPr>
              <a:t>traceroute</a:t>
            </a:r>
            <a:r>
              <a:rPr lang="en-US" sz="1600" dirty="0">
                <a:solidFill>
                  <a:srgbClr val="000000"/>
                </a:solidFill>
              </a:rPr>
              <a:t> in Cisco IOS.</a:t>
            </a:r>
          </a:p>
          <a:p>
            <a:pPr algn="just"/>
            <a:endParaRPr lang="en-US" sz="1400" b="1" dirty="0">
              <a:solidFill>
                <a:srgbClr val="000000"/>
              </a:solidFill>
            </a:endParaRPr>
          </a:p>
          <a:p>
            <a:pPr algn="just"/>
            <a:r>
              <a:rPr lang="en-US" sz="1400" b="1" dirty="0">
                <a:solidFill>
                  <a:srgbClr val="000000"/>
                </a:solidFill>
              </a:rPr>
              <a:t>Note</a:t>
            </a:r>
            <a:r>
              <a:rPr lang="en-US" sz="1400" dirty="0">
                <a:solidFill>
                  <a:srgbClr val="000000"/>
                </a:solidFill>
              </a:rPr>
              <a:t>: Windows implementation of traceroute (tracert) sends ICMP Echo Requests. Cisco IOS and Linux use UDP with an invalid port number. The final destination will return an ICMP port unreachable message.</a:t>
            </a:r>
          </a:p>
          <a:p>
            <a:endParaRPr lang="en-US" dirty="0"/>
          </a:p>
        </p:txBody>
      </p:sp>
    </p:spTree>
    <p:extLst>
      <p:ext uri="{BB962C8B-B14F-4D97-AF65-F5344CB8AC3E}">
        <p14:creationId xmlns:p14="http://schemas.microsoft.com/office/powerpoint/2010/main" val="2831021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Verify Connectivity</a:t>
            </a:r>
            <a:br>
              <a:rPr lang="en-US" dirty="0"/>
            </a:br>
            <a:r>
              <a:rPr lang="en-US" sz="2400" dirty="0"/>
              <a:t>Extended Traceroute</a:t>
            </a:r>
          </a:p>
        </p:txBody>
      </p:sp>
      <p:sp>
        <p:nvSpPr>
          <p:cNvPr id="7" name="Content Placeholder 6">
            <a:extLst>
              <a:ext uri="{FF2B5EF4-FFF2-40B4-BE49-F238E27FC236}">
                <a16:creationId xmlns:a16="http://schemas.microsoft.com/office/drawing/2014/main" id="{0DDBD792-C3EC-49E8-BFF9-83E19B8F1159}"/>
              </a:ext>
            </a:extLst>
          </p:cNvPr>
          <p:cNvSpPr>
            <a:spLocks noGrp="1"/>
          </p:cNvSpPr>
          <p:nvPr>
            <p:ph idx="1"/>
          </p:nvPr>
        </p:nvSpPr>
        <p:spPr>
          <a:xfrm>
            <a:off x="314556" y="628807"/>
            <a:ext cx="8345488" cy="1839912"/>
          </a:xfrm>
        </p:spPr>
        <p:txBody>
          <a:bodyPr/>
          <a:lstStyle/>
          <a:p>
            <a:pPr marL="0" indent="0" algn="just"/>
            <a:r>
              <a:rPr lang="en-US" sz="1600" dirty="0">
                <a:solidFill>
                  <a:srgbClr val="000000"/>
                </a:solidFill>
              </a:rPr>
              <a:t>Like the extended </a:t>
            </a:r>
            <a:r>
              <a:rPr lang="en-US" sz="1600" b="1" dirty="0">
                <a:solidFill>
                  <a:srgbClr val="000000"/>
                </a:solidFill>
              </a:rPr>
              <a:t>ping</a:t>
            </a:r>
            <a:r>
              <a:rPr lang="en-US" sz="1600" dirty="0">
                <a:solidFill>
                  <a:srgbClr val="000000"/>
                </a:solidFill>
              </a:rPr>
              <a:t> command, there is also an extended </a:t>
            </a:r>
            <a:r>
              <a:rPr lang="en-US" sz="1600" b="1" dirty="0">
                <a:solidFill>
                  <a:srgbClr val="000000"/>
                </a:solidFill>
              </a:rPr>
              <a:t>traceroute</a:t>
            </a:r>
            <a:r>
              <a:rPr lang="en-US" sz="1600" dirty="0">
                <a:solidFill>
                  <a:srgbClr val="000000"/>
                </a:solidFill>
              </a:rPr>
              <a:t> command. It allows the administrator to adjust parameters related to the command operation. </a:t>
            </a:r>
          </a:p>
          <a:p>
            <a:pPr marL="0" indent="0" algn="just"/>
            <a:endParaRPr lang="en-US" sz="1600" dirty="0">
              <a:solidFill>
                <a:srgbClr val="000000"/>
              </a:solidFill>
            </a:endParaRPr>
          </a:p>
          <a:p>
            <a:pPr marL="0" indent="0" algn="just"/>
            <a:r>
              <a:rPr lang="en-US" sz="1600" dirty="0">
                <a:solidFill>
                  <a:srgbClr val="000000"/>
                </a:solidFill>
              </a:rPr>
              <a:t>The Windows </a:t>
            </a:r>
            <a:r>
              <a:rPr lang="en-US" sz="1600" b="1" dirty="0">
                <a:solidFill>
                  <a:srgbClr val="000000"/>
                </a:solidFill>
              </a:rPr>
              <a:t>tracert</a:t>
            </a:r>
            <a:r>
              <a:rPr lang="en-US" sz="1600" dirty="0">
                <a:solidFill>
                  <a:srgbClr val="000000"/>
                </a:solidFill>
              </a:rPr>
              <a:t> command allows the input of several parameters through options in the command line. However, it is not guided like the extended traceroute IOS command. The following output displays the available options for the Windows </a:t>
            </a:r>
            <a:r>
              <a:rPr lang="en-US" sz="1600" b="1" dirty="0">
                <a:solidFill>
                  <a:srgbClr val="000000"/>
                </a:solidFill>
              </a:rPr>
              <a:t>tracert</a:t>
            </a:r>
            <a:r>
              <a:rPr lang="en-US" sz="1600" dirty="0">
                <a:solidFill>
                  <a:srgbClr val="000000"/>
                </a:solidFill>
              </a:rPr>
              <a:t> command:</a:t>
            </a:r>
          </a:p>
          <a:p>
            <a:pPr marL="342900" indent="-342900" algn="just">
              <a:buFont typeface="Arial" panose="020B0604020202020204" pitchFamily="34" charset="0"/>
              <a:buChar char="•"/>
            </a:pPr>
            <a:endParaRPr lang="en-US" sz="1600" dirty="0">
              <a:solidFill>
                <a:srgbClr val="000000"/>
              </a:solidFill>
            </a:endParaRPr>
          </a:p>
        </p:txBody>
      </p:sp>
      <p:pic>
        <p:nvPicPr>
          <p:cNvPr id="8" name="Picture 7">
            <a:extLst>
              <a:ext uri="{FF2B5EF4-FFF2-40B4-BE49-F238E27FC236}">
                <a16:creationId xmlns:a16="http://schemas.microsoft.com/office/drawing/2014/main" id="{1C540DB7-F8D4-417D-80F4-EBDD8D5FF4E5}"/>
              </a:ext>
            </a:extLst>
          </p:cNvPr>
          <p:cNvPicPr>
            <a:picLocks noChangeAspect="1"/>
          </p:cNvPicPr>
          <p:nvPr/>
        </p:nvPicPr>
        <p:blipFill>
          <a:blip r:embed="rId3"/>
          <a:stretch>
            <a:fillRect/>
          </a:stretch>
        </p:blipFill>
        <p:spPr>
          <a:xfrm>
            <a:off x="2306565" y="2566278"/>
            <a:ext cx="4530869" cy="2371077"/>
          </a:xfrm>
          <a:prstGeom prst="rect">
            <a:avLst/>
          </a:prstGeom>
        </p:spPr>
      </p:pic>
    </p:spTree>
    <p:extLst>
      <p:ext uri="{BB962C8B-B14F-4D97-AF65-F5344CB8AC3E}">
        <p14:creationId xmlns:p14="http://schemas.microsoft.com/office/powerpoint/2010/main" val="1893524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Verify Connectivity</a:t>
            </a:r>
            <a:br>
              <a:rPr lang="en-US" dirty="0"/>
            </a:br>
            <a:r>
              <a:rPr lang="en-US" sz="2400" dirty="0"/>
              <a:t>Extended Traceroute (Cont.)</a:t>
            </a:r>
          </a:p>
        </p:txBody>
      </p:sp>
      <p:sp>
        <p:nvSpPr>
          <p:cNvPr id="4" name="Content Placeholder 3">
            <a:extLst>
              <a:ext uri="{FF2B5EF4-FFF2-40B4-BE49-F238E27FC236}">
                <a16:creationId xmlns:a16="http://schemas.microsoft.com/office/drawing/2014/main" id="{07861E12-DF1B-4298-BC04-F1489B20AB4B}"/>
              </a:ext>
            </a:extLst>
          </p:cNvPr>
          <p:cNvSpPr>
            <a:spLocks noGrp="1"/>
          </p:cNvSpPr>
          <p:nvPr>
            <p:ph idx="1"/>
          </p:nvPr>
        </p:nvSpPr>
        <p:spPr>
          <a:xfrm>
            <a:off x="474662" y="731837"/>
            <a:ext cx="5177993" cy="3689897"/>
          </a:xfrm>
        </p:spPr>
        <p:txBody>
          <a:bodyPr/>
          <a:lstStyle/>
          <a:p>
            <a:pPr marL="285750" indent="-285750" algn="just">
              <a:buFont typeface="Arial" panose="020B0604020202020204" pitchFamily="34" charset="0"/>
              <a:buChar char="•"/>
            </a:pPr>
            <a:r>
              <a:rPr lang="en-US" sz="1600" dirty="0">
                <a:solidFill>
                  <a:srgbClr val="000000"/>
                </a:solidFill>
              </a:rPr>
              <a:t>The Cisco IOS extended </a:t>
            </a:r>
            <a:r>
              <a:rPr lang="en-US" sz="1600" b="1" dirty="0">
                <a:solidFill>
                  <a:srgbClr val="000000"/>
                </a:solidFill>
              </a:rPr>
              <a:t>traceroute</a:t>
            </a:r>
            <a:r>
              <a:rPr lang="en-US" sz="1600" dirty="0">
                <a:solidFill>
                  <a:srgbClr val="000000"/>
                </a:solidFill>
              </a:rPr>
              <a:t> option enables the user to create a special type of trace by adjusting parameters related to the command operation. </a:t>
            </a:r>
          </a:p>
          <a:p>
            <a:pPr marL="285750" indent="-285750" algn="just">
              <a:buFont typeface="Arial" panose="020B0604020202020204" pitchFamily="34" charset="0"/>
              <a:buChar char="•"/>
            </a:pPr>
            <a:r>
              <a:rPr lang="en-US" sz="1600" dirty="0">
                <a:solidFill>
                  <a:srgbClr val="000000"/>
                </a:solidFill>
              </a:rPr>
              <a:t>Extended traceroute is entered in privileged EXEC mode by typing </a:t>
            </a:r>
            <a:r>
              <a:rPr lang="en-US" sz="1600" b="1" dirty="0">
                <a:solidFill>
                  <a:srgbClr val="000000"/>
                </a:solidFill>
              </a:rPr>
              <a:t>traceroute</a:t>
            </a:r>
            <a:r>
              <a:rPr lang="en-US" sz="1600" dirty="0">
                <a:solidFill>
                  <a:srgbClr val="000000"/>
                </a:solidFill>
              </a:rPr>
              <a:t> without a destination IP address. IOS will guide you through the command options by presenting a number of prompts related to the setting of all the different parameters.</a:t>
            </a:r>
          </a:p>
          <a:p>
            <a:pPr marL="285750" indent="-285750" algn="just">
              <a:buFont typeface="Arial" panose="020B0604020202020204" pitchFamily="34" charset="0"/>
              <a:buChar char="•"/>
            </a:pPr>
            <a:endParaRPr lang="en-US" sz="1600" dirty="0">
              <a:solidFill>
                <a:srgbClr val="000000"/>
              </a:solidFill>
            </a:endParaRPr>
          </a:p>
          <a:p>
            <a:pPr marL="285750" indent="-285750" algn="just">
              <a:buFont typeface="Arial" panose="020B0604020202020204" pitchFamily="34" charset="0"/>
              <a:buChar char="•"/>
            </a:pPr>
            <a:r>
              <a:rPr lang="en-US" sz="1600" b="1" dirty="0">
                <a:solidFill>
                  <a:srgbClr val="000000"/>
                </a:solidFill>
              </a:rPr>
              <a:t>Note</a:t>
            </a:r>
            <a:r>
              <a:rPr lang="en-US" sz="1600" dirty="0">
                <a:solidFill>
                  <a:srgbClr val="000000"/>
                </a:solidFill>
              </a:rPr>
              <a:t>: Pressing </a:t>
            </a:r>
            <a:r>
              <a:rPr lang="en-US" sz="1600" b="1" dirty="0">
                <a:solidFill>
                  <a:srgbClr val="000000"/>
                </a:solidFill>
              </a:rPr>
              <a:t>Enter</a:t>
            </a:r>
            <a:r>
              <a:rPr lang="en-US" sz="1600" dirty="0">
                <a:solidFill>
                  <a:srgbClr val="000000"/>
                </a:solidFill>
              </a:rPr>
              <a:t> accepts the indicated default values.</a:t>
            </a:r>
          </a:p>
        </p:txBody>
      </p:sp>
      <p:pic>
        <p:nvPicPr>
          <p:cNvPr id="5" name="Picture 4">
            <a:extLst>
              <a:ext uri="{FF2B5EF4-FFF2-40B4-BE49-F238E27FC236}">
                <a16:creationId xmlns:a16="http://schemas.microsoft.com/office/drawing/2014/main" id="{500D75D7-8A82-40C4-80CB-8860A41E3C65}"/>
              </a:ext>
            </a:extLst>
          </p:cNvPr>
          <p:cNvPicPr>
            <a:picLocks noChangeAspect="1"/>
          </p:cNvPicPr>
          <p:nvPr/>
        </p:nvPicPr>
        <p:blipFill>
          <a:blip r:embed="rId3"/>
          <a:stretch>
            <a:fillRect/>
          </a:stretch>
        </p:blipFill>
        <p:spPr>
          <a:xfrm>
            <a:off x="5797127" y="830023"/>
            <a:ext cx="3032259" cy="3493525"/>
          </a:xfrm>
          <a:prstGeom prst="rect">
            <a:avLst/>
          </a:prstGeom>
        </p:spPr>
      </p:pic>
    </p:spTree>
    <p:extLst>
      <p:ext uri="{BB962C8B-B14F-4D97-AF65-F5344CB8AC3E}">
        <p14:creationId xmlns:p14="http://schemas.microsoft.com/office/powerpoint/2010/main" val="360560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Verify Connectivity</a:t>
            </a:r>
            <a:br>
              <a:rPr lang="en-US" dirty="0"/>
            </a:br>
            <a:r>
              <a:rPr lang="en-US" sz="2400" dirty="0"/>
              <a:t>Network Baseline</a:t>
            </a:r>
          </a:p>
        </p:txBody>
      </p:sp>
      <p:sp>
        <p:nvSpPr>
          <p:cNvPr id="6" name="Content Placeholder 5">
            <a:extLst>
              <a:ext uri="{FF2B5EF4-FFF2-40B4-BE49-F238E27FC236}">
                <a16:creationId xmlns:a16="http://schemas.microsoft.com/office/drawing/2014/main" id="{A78E6CE1-5A04-4670-B83B-B684916AEE63}"/>
              </a:ext>
            </a:extLst>
          </p:cNvPr>
          <p:cNvSpPr>
            <a:spLocks noGrp="1"/>
          </p:cNvSpPr>
          <p:nvPr>
            <p:ph idx="1"/>
          </p:nvPr>
        </p:nvSpPr>
        <p:spPr>
          <a:xfrm>
            <a:off x="257176" y="731837"/>
            <a:ext cx="8497544" cy="3689897"/>
          </a:xfrm>
        </p:spPr>
        <p:txBody>
          <a:bodyPr/>
          <a:lstStyle/>
          <a:p>
            <a:pPr marL="285750" indent="-285750" algn="just">
              <a:buFont typeface="Arial" panose="020B0604020202020204" pitchFamily="34" charset="0"/>
              <a:buChar char="•"/>
            </a:pPr>
            <a:r>
              <a:rPr lang="en-US" sz="1600" dirty="0">
                <a:solidFill>
                  <a:srgbClr val="000000"/>
                </a:solidFill>
              </a:rPr>
              <a:t>One of the most effective tools for </a:t>
            </a:r>
            <a:r>
              <a:rPr lang="en-US" sz="1600" dirty="0">
                <a:solidFill>
                  <a:srgbClr val="FF0000"/>
                </a:solidFill>
              </a:rPr>
              <a:t>monitoring and troubleshooting </a:t>
            </a:r>
            <a:r>
              <a:rPr lang="en-US" sz="1600" dirty="0">
                <a:solidFill>
                  <a:srgbClr val="000000"/>
                </a:solidFill>
              </a:rPr>
              <a:t>network performance is to establish a </a:t>
            </a:r>
            <a:r>
              <a:rPr lang="en-US" sz="1600" dirty="0">
                <a:solidFill>
                  <a:srgbClr val="FF0000"/>
                </a:solidFill>
              </a:rPr>
              <a:t>network baseline</a:t>
            </a:r>
            <a:r>
              <a:rPr lang="en-US" sz="1600" dirty="0">
                <a:solidFill>
                  <a:srgbClr val="000000"/>
                </a:solidFill>
              </a:rPr>
              <a:t>. </a:t>
            </a:r>
          </a:p>
          <a:p>
            <a:pPr marL="285750" indent="-285750" algn="just">
              <a:buFont typeface="Arial" panose="020B0604020202020204" pitchFamily="34" charset="0"/>
              <a:buChar char="•"/>
            </a:pPr>
            <a:r>
              <a:rPr lang="en-US" sz="1600" dirty="0">
                <a:solidFill>
                  <a:srgbClr val="000000"/>
                </a:solidFill>
              </a:rPr>
              <a:t>One method for starting a baseline is to </a:t>
            </a:r>
            <a:r>
              <a:rPr lang="en-US" sz="1600" dirty="0">
                <a:solidFill>
                  <a:srgbClr val="FF0000"/>
                </a:solidFill>
              </a:rPr>
              <a:t>copy and paste </a:t>
            </a:r>
            <a:r>
              <a:rPr lang="en-US" sz="1600" dirty="0">
                <a:solidFill>
                  <a:srgbClr val="000000"/>
                </a:solidFill>
              </a:rPr>
              <a:t>the results from an executed ping, trace, or other relevant commands into a text file. These text files can be time stamped with the date and saved into an archive for later </a:t>
            </a:r>
            <a:r>
              <a:rPr lang="en-US" sz="1600" dirty="0">
                <a:solidFill>
                  <a:srgbClr val="FF0000"/>
                </a:solidFill>
              </a:rPr>
              <a:t>retrieval and comparison</a:t>
            </a:r>
            <a:r>
              <a:rPr lang="en-US" sz="1600" dirty="0">
                <a:solidFill>
                  <a:srgbClr val="000000"/>
                </a:solidFill>
              </a:rPr>
              <a:t>.</a:t>
            </a:r>
          </a:p>
          <a:p>
            <a:pPr marL="285750" indent="-285750" algn="just">
              <a:buFont typeface="Arial" panose="020B0604020202020204" pitchFamily="34" charset="0"/>
              <a:buChar char="•"/>
            </a:pPr>
            <a:r>
              <a:rPr lang="en-US" sz="1600" dirty="0">
                <a:solidFill>
                  <a:srgbClr val="000000"/>
                </a:solidFill>
              </a:rPr>
              <a:t>Among items to consider are error messages and the response times from host to host.</a:t>
            </a:r>
          </a:p>
          <a:p>
            <a:pPr marL="285750" indent="-285750" algn="just">
              <a:buFont typeface="Arial" panose="020B0604020202020204" pitchFamily="34" charset="0"/>
              <a:buChar char="•"/>
            </a:pPr>
            <a:r>
              <a:rPr lang="en-US" sz="1600" dirty="0">
                <a:solidFill>
                  <a:srgbClr val="000000"/>
                </a:solidFill>
              </a:rPr>
              <a:t>Corporate networks should have extensive baselines; more extensive than we can describe in this course. Professional-grade </a:t>
            </a:r>
            <a:r>
              <a:rPr lang="en-US" sz="1600" dirty="0">
                <a:solidFill>
                  <a:srgbClr val="FF0000"/>
                </a:solidFill>
              </a:rPr>
              <a:t>software tools </a:t>
            </a:r>
            <a:r>
              <a:rPr lang="en-US" sz="1600" dirty="0">
                <a:solidFill>
                  <a:srgbClr val="000000"/>
                </a:solidFill>
              </a:rPr>
              <a:t>are available for storing and maintaining baseline information. </a:t>
            </a:r>
          </a:p>
        </p:txBody>
      </p:sp>
    </p:spTree>
    <p:extLst>
      <p:ext uri="{BB962C8B-B14F-4D97-AF65-F5344CB8AC3E}">
        <p14:creationId xmlns:p14="http://schemas.microsoft.com/office/powerpoint/2010/main" val="342596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33"/>
          <p:cNvSpPr>
            <a:spLocks noGrp="1" noChangeArrowheads="1"/>
          </p:cNvSpPr>
          <p:nvPr>
            <p:ph type="title"/>
          </p:nvPr>
        </p:nvSpPr>
        <p:spPr/>
        <p:txBody>
          <a:bodyPr/>
          <a:lstStyle/>
          <a:p>
            <a:r>
              <a:rPr lang="en-US" dirty="0"/>
              <a:t>.</a:t>
            </a:r>
            <a:r>
              <a:rPr lang="en-US" b="1" dirty="0"/>
              <a:t> Topics and Structure of the lesson</a:t>
            </a:r>
            <a:endParaRPr lang="en-US" dirty="0"/>
          </a:p>
        </p:txBody>
      </p:sp>
      <p:graphicFrame>
        <p:nvGraphicFramePr>
          <p:cNvPr id="3" name="Table 2">
            <a:extLst>
              <a:ext uri="{FF2B5EF4-FFF2-40B4-BE49-F238E27FC236}">
                <a16:creationId xmlns:a16="http://schemas.microsoft.com/office/drawing/2014/main" id="{2203BE17-8BB3-DF41-A2CF-06DE014D1956}"/>
              </a:ext>
            </a:extLst>
          </p:cNvPr>
          <p:cNvGraphicFramePr>
            <a:graphicFrameLocks noGrp="1"/>
          </p:cNvGraphicFramePr>
          <p:nvPr>
            <p:extLst>
              <p:ext uri="{D42A27DB-BD31-4B8C-83A1-F6EECF244321}">
                <p14:modId xmlns:p14="http://schemas.microsoft.com/office/powerpoint/2010/main" val="2855954571"/>
              </p:ext>
            </p:extLst>
          </p:nvPr>
        </p:nvGraphicFramePr>
        <p:xfrm>
          <a:off x="144065" y="1547438"/>
          <a:ext cx="8667426" cy="3147060"/>
        </p:xfrm>
        <a:graphic>
          <a:graphicData uri="http://schemas.openxmlformats.org/drawingml/2006/table">
            <a:tbl>
              <a:tblPr firstRow="1" bandRow="1">
                <a:tableStyleId>{5C22544A-7EE6-4342-B048-85BDC9FD1C3A}</a:tableStyleId>
              </a:tblPr>
              <a:tblGrid>
                <a:gridCol w="3830016">
                  <a:extLst>
                    <a:ext uri="{9D8B030D-6E8A-4147-A177-3AD203B41FA5}">
                      <a16:colId xmlns:a16="http://schemas.microsoft.com/office/drawing/2014/main" val="2579019526"/>
                    </a:ext>
                  </a:extLst>
                </a:gridCol>
                <a:gridCol w="4837410">
                  <a:extLst>
                    <a:ext uri="{9D8B030D-6E8A-4147-A177-3AD203B41FA5}">
                      <a16:colId xmlns:a16="http://schemas.microsoft.com/office/drawing/2014/main" val="1764220437"/>
                    </a:ext>
                  </a:extLst>
                </a:gridCol>
              </a:tblGrid>
              <a:tr h="370840">
                <a:tc>
                  <a:txBody>
                    <a:bodyPr/>
                    <a:lstStyle/>
                    <a:p>
                      <a:pPr algn="l" fontAlgn="ctr"/>
                      <a:r>
                        <a:rPr lang="en-US" sz="1200" b="1" dirty="0">
                          <a:effectLst/>
                        </a:rPr>
                        <a:t>Topic Title</a:t>
                      </a:r>
                      <a:endParaRPr lang="en-US" sz="1200" dirty="0">
                        <a:effectLst/>
                      </a:endParaRPr>
                    </a:p>
                  </a:txBody>
                  <a:tcPr marL="47625" marR="47625" marT="47625" marB="47625" anchor="ctr"/>
                </a:tc>
                <a:tc>
                  <a:txBody>
                    <a:bodyPr/>
                    <a:lstStyle/>
                    <a:p>
                      <a:pPr algn="l" fontAlgn="ctr"/>
                      <a:r>
                        <a:rPr lang="en-US" sz="1200" b="1">
                          <a:effectLst/>
                        </a:rPr>
                        <a:t>Topic Objective</a:t>
                      </a:r>
                      <a:endParaRPr lang="en-US" sz="1200">
                        <a:effectLst/>
                      </a:endParaRPr>
                    </a:p>
                  </a:txBody>
                  <a:tcPr marL="47625" marR="47625" marT="47625" marB="47625" anchor="ctr"/>
                </a:tc>
                <a:extLst>
                  <a:ext uri="{0D108BD9-81ED-4DB2-BD59-A6C34878D82A}">
                    <a16:rowId xmlns:a16="http://schemas.microsoft.com/office/drawing/2014/main" val="742401779"/>
                  </a:ext>
                </a:extLst>
              </a:tr>
              <a:tr h="370840">
                <a:tc>
                  <a:txBody>
                    <a:bodyPr/>
                    <a:lstStyle/>
                    <a:p>
                      <a:pPr fontAlgn="ctr"/>
                      <a:r>
                        <a:rPr lang="en-US" sz="1200" b="1" dirty="0">
                          <a:solidFill>
                            <a:schemeClr val="bg1"/>
                          </a:solidFill>
                          <a:effectLst/>
                        </a:rPr>
                        <a:t>Devices in a Small Network</a:t>
                      </a:r>
                      <a:endParaRPr lang="en-US" sz="1200" b="0" dirty="0">
                        <a:solidFill>
                          <a:schemeClr val="bg1"/>
                        </a:solidFill>
                        <a:effectLst/>
                      </a:endParaRPr>
                    </a:p>
                  </a:txBody>
                  <a:tcPr marL="47625" marR="47625" marT="47625" marB="47625" anchor="ctr">
                    <a:solidFill>
                      <a:schemeClr val="accent1"/>
                    </a:solidFill>
                  </a:tcPr>
                </a:tc>
                <a:tc>
                  <a:txBody>
                    <a:bodyPr/>
                    <a:lstStyle/>
                    <a:p>
                      <a:pPr fontAlgn="ctr"/>
                      <a:r>
                        <a:rPr lang="en-US" sz="1200" b="0">
                          <a:effectLst/>
                        </a:rPr>
                        <a:t>Identify the devices used in a small network.</a:t>
                      </a:r>
                    </a:p>
                  </a:txBody>
                  <a:tcPr marL="47625" marR="47625" marT="47625" marB="47625" anchor="ctr"/>
                </a:tc>
                <a:extLst>
                  <a:ext uri="{0D108BD9-81ED-4DB2-BD59-A6C34878D82A}">
                    <a16:rowId xmlns:a16="http://schemas.microsoft.com/office/drawing/2014/main" val="3150950737"/>
                  </a:ext>
                </a:extLst>
              </a:tr>
              <a:tr h="370840">
                <a:tc>
                  <a:txBody>
                    <a:bodyPr/>
                    <a:lstStyle/>
                    <a:p>
                      <a:pPr fontAlgn="ctr"/>
                      <a:r>
                        <a:rPr lang="en-US" sz="1200" b="1">
                          <a:solidFill>
                            <a:schemeClr val="bg1"/>
                          </a:solidFill>
                          <a:effectLst/>
                        </a:rPr>
                        <a:t>Small Network Applications and Protocols</a:t>
                      </a:r>
                      <a:endParaRPr lang="en-US" sz="1200" b="0">
                        <a:solidFill>
                          <a:schemeClr val="bg1"/>
                        </a:solidFill>
                        <a:effectLst/>
                      </a:endParaRPr>
                    </a:p>
                  </a:txBody>
                  <a:tcPr marL="47625" marR="47625" marT="47625" marB="47625" anchor="ctr">
                    <a:solidFill>
                      <a:schemeClr val="accent1"/>
                    </a:solidFill>
                  </a:tcPr>
                </a:tc>
                <a:tc>
                  <a:txBody>
                    <a:bodyPr/>
                    <a:lstStyle/>
                    <a:p>
                      <a:pPr fontAlgn="ctr"/>
                      <a:r>
                        <a:rPr lang="en-US" sz="1200" b="0">
                          <a:effectLst/>
                        </a:rPr>
                        <a:t>Identify the protocols and applications used in a small network.</a:t>
                      </a:r>
                    </a:p>
                  </a:txBody>
                  <a:tcPr marL="47625" marR="47625" marT="47625" marB="47625" anchor="ctr"/>
                </a:tc>
                <a:extLst>
                  <a:ext uri="{0D108BD9-81ED-4DB2-BD59-A6C34878D82A}">
                    <a16:rowId xmlns:a16="http://schemas.microsoft.com/office/drawing/2014/main" val="2772085455"/>
                  </a:ext>
                </a:extLst>
              </a:tr>
              <a:tr h="370840">
                <a:tc>
                  <a:txBody>
                    <a:bodyPr/>
                    <a:lstStyle/>
                    <a:p>
                      <a:pPr fontAlgn="ctr"/>
                      <a:r>
                        <a:rPr lang="en-US" sz="1200" b="1">
                          <a:solidFill>
                            <a:schemeClr val="bg1"/>
                          </a:solidFill>
                          <a:effectLst/>
                        </a:rPr>
                        <a:t>Scale to Larger Networks</a:t>
                      </a:r>
                      <a:endParaRPr lang="en-US" sz="1200" b="0">
                        <a:solidFill>
                          <a:schemeClr val="bg1"/>
                        </a:solidFill>
                        <a:effectLst/>
                      </a:endParaRPr>
                    </a:p>
                  </a:txBody>
                  <a:tcPr marL="47625" marR="47625" marT="47625" marB="47625" anchor="ctr">
                    <a:solidFill>
                      <a:schemeClr val="accent1"/>
                    </a:solidFill>
                  </a:tcPr>
                </a:tc>
                <a:tc>
                  <a:txBody>
                    <a:bodyPr/>
                    <a:lstStyle/>
                    <a:p>
                      <a:pPr fontAlgn="ctr"/>
                      <a:r>
                        <a:rPr lang="en-US" sz="1200" b="0">
                          <a:effectLst/>
                        </a:rPr>
                        <a:t>Explain how a small network serves as the basis of larger networks.</a:t>
                      </a:r>
                    </a:p>
                  </a:txBody>
                  <a:tcPr marL="47625" marR="47625" marT="47625" marB="47625" anchor="ctr"/>
                </a:tc>
                <a:extLst>
                  <a:ext uri="{0D108BD9-81ED-4DB2-BD59-A6C34878D82A}">
                    <a16:rowId xmlns:a16="http://schemas.microsoft.com/office/drawing/2014/main" val="3228802595"/>
                  </a:ext>
                </a:extLst>
              </a:tr>
              <a:tr h="370840">
                <a:tc>
                  <a:txBody>
                    <a:bodyPr/>
                    <a:lstStyle/>
                    <a:p>
                      <a:pPr fontAlgn="ctr"/>
                      <a:r>
                        <a:rPr lang="en-US" sz="1200" b="1">
                          <a:solidFill>
                            <a:schemeClr val="bg1"/>
                          </a:solidFill>
                          <a:effectLst/>
                        </a:rPr>
                        <a:t>Verify Connectivity</a:t>
                      </a:r>
                      <a:endParaRPr lang="en-US" sz="1200" b="0">
                        <a:solidFill>
                          <a:schemeClr val="bg1"/>
                        </a:solidFill>
                        <a:effectLst/>
                      </a:endParaRPr>
                    </a:p>
                  </a:txBody>
                  <a:tcPr marL="47625" marR="47625" marT="47625" marB="47625" anchor="ctr">
                    <a:solidFill>
                      <a:schemeClr val="accent1"/>
                    </a:solidFill>
                  </a:tcPr>
                </a:tc>
                <a:tc>
                  <a:txBody>
                    <a:bodyPr/>
                    <a:lstStyle/>
                    <a:p>
                      <a:pPr fontAlgn="ctr"/>
                      <a:r>
                        <a:rPr lang="en-US" sz="1200" b="0">
                          <a:effectLst/>
                        </a:rPr>
                        <a:t>Use the output of the ping and tracert commands to verify connectivity and establish relative network performance.</a:t>
                      </a:r>
                    </a:p>
                  </a:txBody>
                  <a:tcPr marL="47625" marR="47625" marT="47625" marB="47625" anchor="ctr"/>
                </a:tc>
                <a:extLst>
                  <a:ext uri="{0D108BD9-81ED-4DB2-BD59-A6C34878D82A}">
                    <a16:rowId xmlns:a16="http://schemas.microsoft.com/office/drawing/2014/main" val="3134809945"/>
                  </a:ext>
                </a:extLst>
              </a:tr>
              <a:tr h="370840">
                <a:tc>
                  <a:txBody>
                    <a:bodyPr/>
                    <a:lstStyle/>
                    <a:p>
                      <a:pPr fontAlgn="ctr"/>
                      <a:r>
                        <a:rPr lang="en-US" sz="1200" b="1">
                          <a:solidFill>
                            <a:schemeClr val="bg1"/>
                          </a:solidFill>
                          <a:effectLst/>
                        </a:rPr>
                        <a:t>Host and IOS Commands</a:t>
                      </a:r>
                      <a:endParaRPr lang="en-US" sz="1200" b="0">
                        <a:solidFill>
                          <a:schemeClr val="bg1"/>
                        </a:solidFill>
                        <a:effectLst/>
                      </a:endParaRPr>
                    </a:p>
                  </a:txBody>
                  <a:tcPr marL="47625" marR="47625" marT="47625" marB="47625" anchor="ctr">
                    <a:solidFill>
                      <a:schemeClr val="accent1"/>
                    </a:solidFill>
                  </a:tcPr>
                </a:tc>
                <a:tc>
                  <a:txBody>
                    <a:bodyPr/>
                    <a:lstStyle/>
                    <a:p>
                      <a:pPr fontAlgn="ctr"/>
                      <a:r>
                        <a:rPr lang="en-US" sz="1200" b="0">
                          <a:effectLst/>
                        </a:rPr>
                        <a:t>Use host and IOS commands to acquire information about the devices in a network.</a:t>
                      </a:r>
                    </a:p>
                  </a:txBody>
                  <a:tcPr marL="47625" marR="47625" marT="47625" marB="47625" anchor="ctr"/>
                </a:tc>
                <a:extLst>
                  <a:ext uri="{0D108BD9-81ED-4DB2-BD59-A6C34878D82A}">
                    <a16:rowId xmlns:a16="http://schemas.microsoft.com/office/drawing/2014/main" val="2728406127"/>
                  </a:ext>
                </a:extLst>
              </a:tr>
              <a:tr h="370840">
                <a:tc>
                  <a:txBody>
                    <a:bodyPr/>
                    <a:lstStyle/>
                    <a:p>
                      <a:pPr fontAlgn="ctr"/>
                      <a:r>
                        <a:rPr lang="en-US" sz="1200" b="1" dirty="0">
                          <a:solidFill>
                            <a:schemeClr val="bg1"/>
                          </a:solidFill>
                          <a:effectLst/>
                        </a:rPr>
                        <a:t>Troubleshooting Methodologies</a:t>
                      </a:r>
                      <a:endParaRPr lang="en-US" sz="1200" b="0" dirty="0">
                        <a:solidFill>
                          <a:schemeClr val="bg1"/>
                        </a:solidFill>
                        <a:effectLst/>
                      </a:endParaRPr>
                    </a:p>
                  </a:txBody>
                  <a:tcPr marL="47625" marR="47625" marT="47625" marB="47625" anchor="ctr">
                    <a:solidFill>
                      <a:schemeClr val="accent1"/>
                    </a:solidFill>
                  </a:tcPr>
                </a:tc>
                <a:tc>
                  <a:txBody>
                    <a:bodyPr/>
                    <a:lstStyle/>
                    <a:p>
                      <a:pPr fontAlgn="ctr"/>
                      <a:r>
                        <a:rPr lang="en-US" sz="1200" b="0" dirty="0">
                          <a:effectLst/>
                        </a:rPr>
                        <a:t>Describe common network troubleshooting methodologies.</a:t>
                      </a:r>
                    </a:p>
                  </a:txBody>
                  <a:tcPr marL="47625" marR="47625" marT="47625" marB="47625" anchor="ctr"/>
                </a:tc>
                <a:extLst>
                  <a:ext uri="{0D108BD9-81ED-4DB2-BD59-A6C34878D82A}">
                    <a16:rowId xmlns:a16="http://schemas.microsoft.com/office/drawing/2014/main" val="3149551507"/>
                  </a:ext>
                </a:extLst>
              </a:tr>
              <a:tr h="370840">
                <a:tc>
                  <a:txBody>
                    <a:bodyPr/>
                    <a:lstStyle/>
                    <a:p>
                      <a:pPr fontAlgn="ctr"/>
                      <a:r>
                        <a:rPr lang="en-US" sz="1200" b="1" dirty="0">
                          <a:solidFill>
                            <a:schemeClr val="bg1"/>
                          </a:solidFill>
                          <a:effectLst/>
                        </a:rPr>
                        <a:t>Troubleshooting Scenarios</a:t>
                      </a:r>
                      <a:endParaRPr lang="en-US" sz="1200" b="0" dirty="0">
                        <a:solidFill>
                          <a:schemeClr val="bg1"/>
                        </a:solidFill>
                        <a:effectLst/>
                      </a:endParaRPr>
                    </a:p>
                  </a:txBody>
                  <a:tcPr marL="47625" marR="47625" marT="47625" marB="47625" anchor="ctr">
                    <a:solidFill>
                      <a:schemeClr val="accent1"/>
                    </a:solidFill>
                  </a:tcPr>
                </a:tc>
                <a:tc>
                  <a:txBody>
                    <a:bodyPr/>
                    <a:lstStyle/>
                    <a:p>
                      <a:pPr fontAlgn="ctr"/>
                      <a:r>
                        <a:rPr lang="en-US" sz="1200" b="0" dirty="0">
                          <a:effectLst/>
                        </a:rPr>
                        <a:t>Troubleshoot issues with devices in the network.</a:t>
                      </a:r>
                    </a:p>
                  </a:txBody>
                  <a:tcPr marL="47625" marR="47625" marT="47625" marB="47625" anchor="ctr"/>
                </a:tc>
                <a:extLst>
                  <a:ext uri="{0D108BD9-81ED-4DB2-BD59-A6C34878D82A}">
                    <a16:rowId xmlns:a16="http://schemas.microsoft.com/office/drawing/2014/main" val="3007087746"/>
                  </a:ext>
                </a:extLst>
              </a:tr>
            </a:tbl>
          </a:graphicData>
        </a:graphic>
      </p:graphicFrame>
    </p:spTree>
    <p:custDataLst>
      <p:tags r:id="rId1"/>
    </p:custDataLst>
    <p:extLst>
      <p:ext uri="{BB962C8B-B14F-4D97-AF65-F5344CB8AC3E}">
        <p14:creationId xmlns:p14="http://schemas.microsoft.com/office/powerpoint/2010/main" val="111192384"/>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1788160"/>
            <a:ext cx="7848344" cy="929640"/>
          </a:xfrm>
        </p:spPr>
        <p:txBody>
          <a:bodyPr/>
          <a:lstStyle/>
          <a:p>
            <a:pPr algn="ctr"/>
            <a:r>
              <a:rPr lang="en-US" dirty="0">
                <a:solidFill>
                  <a:schemeClr val="accent5">
                    <a:lumMod val="40000"/>
                    <a:lumOff val="60000"/>
                  </a:schemeClr>
                </a:solidFill>
              </a:rPr>
              <a:t> Host and IOS Commands</a:t>
            </a:r>
          </a:p>
        </p:txBody>
      </p:sp>
    </p:spTree>
    <p:custDataLst>
      <p:tags r:id="rId1"/>
    </p:custDataLst>
    <p:extLst>
      <p:ext uri="{BB962C8B-B14F-4D97-AF65-F5344CB8AC3E}">
        <p14:creationId xmlns:p14="http://schemas.microsoft.com/office/powerpoint/2010/main" val="2616802161"/>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Host and IOS Commands</a:t>
            </a:r>
            <a:br>
              <a:rPr lang="en-US" dirty="0"/>
            </a:br>
            <a:r>
              <a:rPr lang="en-US" sz="2400" dirty="0"/>
              <a:t>IP Configuration on a Windows Host</a:t>
            </a:r>
          </a:p>
        </p:txBody>
      </p:sp>
      <p:sp>
        <p:nvSpPr>
          <p:cNvPr id="4" name="Content Placeholder 3">
            <a:extLst>
              <a:ext uri="{FF2B5EF4-FFF2-40B4-BE49-F238E27FC236}">
                <a16:creationId xmlns:a16="http://schemas.microsoft.com/office/drawing/2014/main" id="{EDD73493-B9CF-4BB8-9069-546F872801FC}"/>
              </a:ext>
            </a:extLst>
          </p:cNvPr>
          <p:cNvSpPr>
            <a:spLocks noGrp="1"/>
          </p:cNvSpPr>
          <p:nvPr>
            <p:ph idx="1"/>
          </p:nvPr>
        </p:nvSpPr>
        <p:spPr>
          <a:xfrm>
            <a:off x="266700" y="731838"/>
            <a:ext cx="8553450" cy="2771484"/>
          </a:xfrm>
        </p:spPr>
        <p:txBody>
          <a:bodyPr/>
          <a:lstStyle/>
          <a:p>
            <a:pPr marL="0" indent="0" algn="just"/>
            <a:r>
              <a:rPr lang="en-US" sz="1500" dirty="0">
                <a:solidFill>
                  <a:srgbClr val="000000"/>
                </a:solidFill>
              </a:rPr>
              <a:t>In Windows 10, you can access the IP address details from the </a:t>
            </a:r>
            <a:r>
              <a:rPr lang="en-US" sz="1500" b="1" dirty="0">
                <a:solidFill>
                  <a:srgbClr val="000000"/>
                </a:solidFill>
              </a:rPr>
              <a:t>Network and Sharing Center</a:t>
            </a:r>
            <a:r>
              <a:rPr lang="en-US" sz="1500" dirty="0">
                <a:solidFill>
                  <a:srgbClr val="000000"/>
                </a:solidFill>
              </a:rPr>
              <a:t> to quickly view the </a:t>
            </a:r>
            <a:r>
              <a:rPr lang="en-US" sz="1500" dirty="0">
                <a:solidFill>
                  <a:srgbClr val="FF0000"/>
                </a:solidFill>
              </a:rPr>
              <a:t>four important settings</a:t>
            </a:r>
            <a:r>
              <a:rPr lang="en-US" sz="1500" dirty="0">
                <a:solidFill>
                  <a:srgbClr val="000000"/>
                </a:solidFill>
              </a:rPr>
              <a:t>: address, mask, router, and DNS. Or you can issue the </a:t>
            </a:r>
            <a:r>
              <a:rPr lang="en-US" sz="1500" b="1" dirty="0">
                <a:solidFill>
                  <a:srgbClr val="000000"/>
                </a:solidFill>
              </a:rPr>
              <a:t>ipconfig</a:t>
            </a:r>
            <a:r>
              <a:rPr lang="en-US" sz="1500" dirty="0">
                <a:solidFill>
                  <a:srgbClr val="000000"/>
                </a:solidFill>
              </a:rPr>
              <a:t> command at the command line of a Windows computer.</a:t>
            </a:r>
          </a:p>
          <a:p>
            <a:pPr marL="342900" indent="-342900" algn="just">
              <a:buFont typeface="Arial" panose="020B0604020202020204" pitchFamily="34" charset="0"/>
              <a:buChar char="•"/>
            </a:pPr>
            <a:r>
              <a:rPr lang="en-US" sz="1500" dirty="0">
                <a:solidFill>
                  <a:srgbClr val="000000"/>
                </a:solidFill>
              </a:rPr>
              <a:t>Use the </a:t>
            </a:r>
            <a:r>
              <a:rPr lang="en-US" sz="1500" b="1" dirty="0">
                <a:solidFill>
                  <a:srgbClr val="000000"/>
                </a:solidFill>
              </a:rPr>
              <a:t>ipconfig /all</a:t>
            </a:r>
            <a:r>
              <a:rPr lang="en-US" sz="1500" dirty="0">
                <a:solidFill>
                  <a:srgbClr val="000000"/>
                </a:solidFill>
              </a:rPr>
              <a:t> command to view the MAC address, as well as a number of details regarding the Layer 3 addressing of the device.</a:t>
            </a:r>
          </a:p>
          <a:p>
            <a:pPr marL="342900" indent="-342900" algn="just">
              <a:buFont typeface="Arial" panose="020B0604020202020204" pitchFamily="34" charset="0"/>
              <a:buChar char="•"/>
            </a:pPr>
            <a:r>
              <a:rPr lang="en-US" sz="1500" dirty="0">
                <a:solidFill>
                  <a:srgbClr val="000000"/>
                </a:solidFill>
              </a:rPr>
              <a:t>If a host is configured as a DHCP client, the IP address configuration can be renewed using the </a:t>
            </a:r>
            <a:r>
              <a:rPr lang="en-US" sz="1500" b="1" dirty="0">
                <a:solidFill>
                  <a:srgbClr val="000000"/>
                </a:solidFill>
              </a:rPr>
              <a:t>ipconfig /release</a:t>
            </a:r>
            <a:r>
              <a:rPr lang="en-US" sz="1500" dirty="0">
                <a:solidFill>
                  <a:srgbClr val="000000"/>
                </a:solidFill>
              </a:rPr>
              <a:t> and </a:t>
            </a:r>
            <a:r>
              <a:rPr lang="en-US" sz="1500" b="1" dirty="0">
                <a:solidFill>
                  <a:srgbClr val="000000"/>
                </a:solidFill>
              </a:rPr>
              <a:t>ipconfig /renew</a:t>
            </a:r>
            <a:r>
              <a:rPr lang="en-US" sz="1500" dirty="0">
                <a:solidFill>
                  <a:srgbClr val="000000"/>
                </a:solidFill>
              </a:rPr>
              <a:t> commands.</a:t>
            </a:r>
          </a:p>
          <a:p>
            <a:pPr marL="342900" indent="-342900" algn="just">
              <a:buFont typeface="Arial" panose="020B0604020202020204" pitchFamily="34" charset="0"/>
              <a:buChar char="•"/>
            </a:pPr>
            <a:r>
              <a:rPr lang="en-US" sz="1500" dirty="0">
                <a:solidFill>
                  <a:srgbClr val="000000"/>
                </a:solidFill>
              </a:rPr>
              <a:t>The DNS Client service on Windows PCs also optimizes the performance of DNS name resolution by storing previously resolved names in memory. The </a:t>
            </a:r>
            <a:r>
              <a:rPr lang="en-US" sz="1500" b="1" dirty="0">
                <a:solidFill>
                  <a:srgbClr val="000000"/>
                </a:solidFill>
              </a:rPr>
              <a:t>ipconfig /</a:t>
            </a:r>
            <a:r>
              <a:rPr lang="en-US" sz="1500" b="1" dirty="0" err="1">
                <a:solidFill>
                  <a:srgbClr val="000000"/>
                </a:solidFill>
              </a:rPr>
              <a:t>displaydns</a:t>
            </a:r>
            <a:r>
              <a:rPr lang="en-US" sz="1500" dirty="0">
                <a:solidFill>
                  <a:srgbClr val="000000"/>
                </a:solidFill>
              </a:rPr>
              <a:t> command displays all of the cached DNS entries on a Windows computer system.</a:t>
            </a:r>
          </a:p>
          <a:p>
            <a:pPr marL="342900" indent="-342900" algn="l">
              <a:buFont typeface="Arial" panose="020B0604020202020204" pitchFamily="34" charset="0"/>
              <a:buChar char="•"/>
            </a:pPr>
            <a:endParaRPr lang="en-US" sz="1400" dirty="0">
              <a:solidFill>
                <a:srgbClr val="000000"/>
              </a:solidFill>
            </a:endParaRPr>
          </a:p>
        </p:txBody>
      </p:sp>
      <p:pic>
        <p:nvPicPr>
          <p:cNvPr id="5" name="Picture 4">
            <a:extLst>
              <a:ext uri="{FF2B5EF4-FFF2-40B4-BE49-F238E27FC236}">
                <a16:creationId xmlns:a16="http://schemas.microsoft.com/office/drawing/2014/main" id="{0F893CF4-60E9-4E3D-99F3-F4100A64A537}"/>
              </a:ext>
            </a:extLst>
          </p:cNvPr>
          <p:cNvPicPr>
            <a:picLocks noChangeAspect="1"/>
          </p:cNvPicPr>
          <p:nvPr/>
        </p:nvPicPr>
        <p:blipFill>
          <a:blip r:embed="rId3"/>
          <a:stretch>
            <a:fillRect/>
          </a:stretch>
        </p:blipFill>
        <p:spPr>
          <a:xfrm>
            <a:off x="2532027" y="3503322"/>
            <a:ext cx="3281434" cy="1411433"/>
          </a:xfrm>
          <a:prstGeom prst="rect">
            <a:avLst/>
          </a:prstGeom>
        </p:spPr>
      </p:pic>
    </p:spTree>
    <p:extLst>
      <p:ext uri="{BB962C8B-B14F-4D97-AF65-F5344CB8AC3E}">
        <p14:creationId xmlns:p14="http://schemas.microsoft.com/office/powerpoint/2010/main" val="213285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Host and IOS Commands</a:t>
            </a:r>
            <a:br>
              <a:rPr lang="en-US" dirty="0"/>
            </a:br>
            <a:r>
              <a:rPr lang="en-US" sz="2400" dirty="0"/>
              <a:t>IP Configuration on a Linux Host</a:t>
            </a:r>
          </a:p>
        </p:txBody>
      </p:sp>
      <p:sp>
        <p:nvSpPr>
          <p:cNvPr id="4" name="Content Placeholder 3">
            <a:extLst>
              <a:ext uri="{FF2B5EF4-FFF2-40B4-BE49-F238E27FC236}">
                <a16:creationId xmlns:a16="http://schemas.microsoft.com/office/drawing/2014/main" id="{EDD73493-B9CF-4BB8-9069-546F872801FC}"/>
              </a:ext>
            </a:extLst>
          </p:cNvPr>
          <p:cNvSpPr>
            <a:spLocks noGrp="1"/>
          </p:cNvSpPr>
          <p:nvPr>
            <p:ph idx="1"/>
          </p:nvPr>
        </p:nvSpPr>
        <p:spPr>
          <a:xfrm>
            <a:off x="200026" y="819151"/>
            <a:ext cx="4674322" cy="3602584"/>
          </a:xfrm>
        </p:spPr>
        <p:txBody>
          <a:bodyPr/>
          <a:lstStyle/>
          <a:p>
            <a:pPr marL="342900" indent="-342900" algn="just">
              <a:buFont typeface="Arial" panose="020B0604020202020204" pitchFamily="34" charset="0"/>
              <a:buChar char="•"/>
            </a:pPr>
            <a:r>
              <a:rPr lang="en-US" sz="1600" dirty="0">
                <a:solidFill>
                  <a:srgbClr val="000000"/>
                </a:solidFill>
              </a:rPr>
              <a:t>Verifying IP settings using the GUI on a Linux machine will differ depending on the Linux distribution and desktop interface.</a:t>
            </a:r>
          </a:p>
          <a:p>
            <a:pPr marL="342900" indent="-342900" algn="just">
              <a:buFont typeface="Arial" panose="020B0604020202020204" pitchFamily="34" charset="0"/>
              <a:buChar char="•"/>
            </a:pPr>
            <a:r>
              <a:rPr lang="en-US" sz="1600" dirty="0">
                <a:solidFill>
                  <a:srgbClr val="000000"/>
                </a:solidFill>
              </a:rPr>
              <a:t>On the command line, use the </a:t>
            </a:r>
            <a:r>
              <a:rPr lang="en-US" sz="1600" b="1" dirty="0">
                <a:solidFill>
                  <a:srgbClr val="000000"/>
                </a:solidFill>
              </a:rPr>
              <a:t>ifconfig</a:t>
            </a:r>
            <a:r>
              <a:rPr lang="en-US" sz="1600" dirty="0">
                <a:solidFill>
                  <a:srgbClr val="000000"/>
                </a:solidFill>
              </a:rPr>
              <a:t> command to display the status of the currently active interfaces and their IP configuration.</a:t>
            </a:r>
          </a:p>
          <a:p>
            <a:pPr marL="342900" indent="-342900" algn="just">
              <a:buFont typeface="Arial" panose="020B0604020202020204" pitchFamily="34" charset="0"/>
              <a:buChar char="•"/>
            </a:pPr>
            <a:r>
              <a:rPr lang="en-US" sz="1600" dirty="0">
                <a:solidFill>
                  <a:srgbClr val="000000"/>
                </a:solidFill>
              </a:rPr>
              <a:t>The Linux </a:t>
            </a:r>
            <a:r>
              <a:rPr lang="en-US" sz="1600" b="1" dirty="0" err="1">
                <a:solidFill>
                  <a:srgbClr val="000000"/>
                </a:solidFill>
              </a:rPr>
              <a:t>ip</a:t>
            </a:r>
            <a:r>
              <a:rPr lang="en-US" sz="1600" b="1" dirty="0">
                <a:solidFill>
                  <a:srgbClr val="000000"/>
                </a:solidFill>
              </a:rPr>
              <a:t> address</a:t>
            </a:r>
            <a:r>
              <a:rPr lang="en-US" sz="1600" dirty="0">
                <a:solidFill>
                  <a:srgbClr val="000000"/>
                </a:solidFill>
              </a:rPr>
              <a:t> command is used to display addresses and their properties. It can also be used to add or delete IP addresses.</a:t>
            </a:r>
          </a:p>
          <a:p>
            <a:pPr marL="0" indent="0" algn="just"/>
            <a:endParaRPr lang="en-US" sz="1600" b="1" dirty="0">
              <a:solidFill>
                <a:srgbClr val="000000"/>
              </a:solidFill>
            </a:endParaRPr>
          </a:p>
          <a:p>
            <a:pPr marL="0" indent="0" algn="just"/>
            <a:r>
              <a:rPr lang="en-US" sz="1600" b="1" dirty="0">
                <a:solidFill>
                  <a:srgbClr val="000000"/>
                </a:solidFill>
              </a:rPr>
              <a:t>Note:</a:t>
            </a:r>
            <a:r>
              <a:rPr lang="en-US" sz="1600" dirty="0">
                <a:solidFill>
                  <a:srgbClr val="000000"/>
                </a:solidFill>
              </a:rPr>
              <a:t> The output displayed may vary depending on the Linux distribution.</a:t>
            </a:r>
          </a:p>
          <a:p>
            <a:pPr marL="342900" indent="-342900" algn="just">
              <a:buFont typeface="Arial" panose="020B0604020202020204" pitchFamily="34" charset="0"/>
              <a:buChar char="•"/>
            </a:pPr>
            <a:endParaRPr lang="en-US" sz="1400" dirty="0">
              <a:solidFill>
                <a:srgbClr val="000000"/>
              </a:solidFill>
            </a:endParaRPr>
          </a:p>
        </p:txBody>
      </p:sp>
      <p:pic>
        <p:nvPicPr>
          <p:cNvPr id="2" name="Picture 1">
            <a:extLst>
              <a:ext uri="{FF2B5EF4-FFF2-40B4-BE49-F238E27FC236}">
                <a16:creationId xmlns:a16="http://schemas.microsoft.com/office/drawing/2014/main" id="{5D8F7B60-4A22-470D-88EE-376AE17104D4}"/>
              </a:ext>
            </a:extLst>
          </p:cNvPr>
          <p:cNvPicPr>
            <a:picLocks noChangeAspect="1"/>
          </p:cNvPicPr>
          <p:nvPr/>
        </p:nvPicPr>
        <p:blipFill>
          <a:blip r:embed="rId3"/>
          <a:stretch>
            <a:fillRect/>
          </a:stretch>
        </p:blipFill>
        <p:spPr>
          <a:xfrm>
            <a:off x="4874347" y="1131396"/>
            <a:ext cx="3794991" cy="2538903"/>
          </a:xfrm>
          <a:prstGeom prst="rect">
            <a:avLst/>
          </a:prstGeom>
        </p:spPr>
      </p:pic>
    </p:spTree>
    <p:extLst>
      <p:ext uri="{BB962C8B-B14F-4D97-AF65-F5344CB8AC3E}">
        <p14:creationId xmlns:p14="http://schemas.microsoft.com/office/powerpoint/2010/main" val="2326877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Host and IOS Commands</a:t>
            </a:r>
            <a:br>
              <a:rPr lang="en-US" dirty="0"/>
            </a:br>
            <a:r>
              <a:rPr lang="en-US" sz="2400" dirty="0"/>
              <a:t>IP Configuration on a macOS Host</a:t>
            </a:r>
          </a:p>
        </p:txBody>
      </p:sp>
      <p:sp>
        <p:nvSpPr>
          <p:cNvPr id="6" name="Content Placeholder 5">
            <a:extLst>
              <a:ext uri="{FF2B5EF4-FFF2-40B4-BE49-F238E27FC236}">
                <a16:creationId xmlns:a16="http://schemas.microsoft.com/office/drawing/2014/main" id="{E018F0E6-A545-473E-A9D3-201EC6272E44}"/>
              </a:ext>
            </a:extLst>
          </p:cNvPr>
          <p:cNvSpPr>
            <a:spLocks noGrp="1"/>
          </p:cNvSpPr>
          <p:nvPr>
            <p:ph idx="1"/>
          </p:nvPr>
        </p:nvSpPr>
        <p:spPr>
          <a:xfrm>
            <a:off x="474662" y="864899"/>
            <a:ext cx="4305605" cy="3556835"/>
          </a:xfrm>
        </p:spPr>
        <p:txBody>
          <a:bodyPr/>
          <a:lstStyle/>
          <a:p>
            <a:pPr marL="285750" indent="-285750" algn="just">
              <a:buFont typeface="Arial" panose="020B0604020202020204" pitchFamily="34" charset="0"/>
              <a:buChar char="•"/>
            </a:pPr>
            <a:r>
              <a:rPr lang="en-US" sz="1600" dirty="0">
                <a:solidFill>
                  <a:srgbClr val="000000"/>
                </a:solidFill>
              </a:rPr>
              <a:t>In the GUI of a Mac host, open </a:t>
            </a:r>
            <a:r>
              <a:rPr lang="en-US" sz="1600" b="1" dirty="0">
                <a:solidFill>
                  <a:srgbClr val="000000"/>
                </a:solidFill>
              </a:rPr>
              <a:t>Network Preferences &gt; Advanced</a:t>
            </a:r>
            <a:r>
              <a:rPr lang="en-US" sz="1600" dirty="0">
                <a:solidFill>
                  <a:srgbClr val="000000"/>
                </a:solidFill>
              </a:rPr>
              <a:t> to get the IP addressing information.</a:t>
            </a:r>
          </a:p>
          <a:p>
            <a:pPr marL="285750" indent="-285750" algn="just">
              <a:buFont typeface="Arial" panose="020B0604020202020204" pitchFamily="34" charset="0"/>
              <a:buChar char="•"/>
            </a:pPr>
            <a:r>
              <a:rPr lang="en-US" sz="1600" dirty="0">
                <a:solidFill>
                  <a:srgbClr val="000000"/>
                </a:solidFill>
              </a:rPr>
              <a:t>The </a:t>
            </a:r>
            <a:r>
              <a:rPr lang="en-US" sz="1600" b="1" dirty="0">
                <a:solidFill>
                  <a:srgbClr val="000000"/>
                </a:solidFill>
              </a:rPr>
              <a:t>ifconfig</a:t>
            </a:r>
            <a:r>
              <a:rPr lang="en-US" sz="1600" dirty="0">
                <a:solidFill>
                  <a:srgbClr val="000000"/>
                </a:solidFill>
              </a:rPr>
              <a:t> command can also be used to verify the interface IP configuration at the command line.</a:t>
            </a:r>
          </a:p>
          <a:p>
            <a:pPr marL="285750" indent="-285750" algn="just">
              <a:buFont typeface="Arial" panose="020B0604020202020204" pitchFamily="34" charset="0"/>
              <a:buChar char="•"/>
            </a:pPr>
            <a:r>
              <a:rPr lang="en-US" sz="1600" dirty="0">
                <a:solidFill>
                  <a:srgbClr val="000000"/>
                </a:solidFill>
              </a:rPr>
              <a:t>Other useful macOS commands to verify the host IP settings include </a:t>
            </a:r>
            <a:r>
              <a:rPr lang="en-US" sz="1600" b="1" dirty="0" err="1">
                <a:solidFill>
                  <a:srgbClr val="000000"/>
                </a:solidFill>
              </a:rPr>
              <a:t>networksetup</a:t>
            </a:r>
            <a:r>
              <a:rPr lang="en-US" sz="1600" b="1" dirty="0">
                <a:solidFill>
                  <a:srgbClr val="000000"/>
                </a:solidFill>
              </a:rPr>
              <a:t> -</a:t>
            </a:r>
            <a:r>
              <a:rPr lang="en-US" sz="1600" b="1" dirty="0" err="1">
                <a:solidFill>
                  <a:srgbClr val="000000"/>
                </a:solidFill>
              </a:rPr>
              <a:t>listallnetworkservices</a:t>
            </a:r>
            <a:r>
              <a:rPr lang="en-US" sz="1600" dirty="0">
                <a:solidFill>
                  <a:srgbClr val="000000"/>
                </a:solidFill>
              </a:rPr>
              <a:t> and the </a:t>
            </a:r>
            <a:r>
              <a:rPr lang="en-US" sz="1600" b="1" dirty="0" err="1">
                <a:solidFill>
                  <a:srgbClr val="000000"/>
                </a:solidFill>
              </a:rPr>
              <a:t>networksetup</a:t>
            </a:r>
            <a:r>
              <a:rPr lang="en-US" sz="1600" b="1" dirty="0">
                <a:solidFill>
                  <a:srgbClr val="000000"/>
                </a:solidFill>
              </a:rPr>
              <a:t> -</a:t>
            </a:r>
            <a:r>
              <a:rPr lang="en-US" sz="1600" b="1" dirty="0" err="1">
                <a:solidFill>
                  <a:srgbClr val="000000"/>
                </a:solidFill>
              </a:rPr>
              <a:t>getinfo</a:t>
            </a:r>
            <a:r>
              <a:rPr lang="en-US" sz="1600" b="1" dirty="0">
                <a:solidFill>
                  <a:srgbClr val="000000"/>
                </a:solidFill>
              </a:rPr>
              <a:t> &lt;</a:t>
            </a:r>
            <a:r>
              <a:rPr lang="en-US" sz="1600" i="1" dirty="0">
                <a:solidFill>
                  <a:srgbClr val="000000"/>
                </a:solidFill>
              </a:rPr>
              <a:t>network service</a:t>
            </a:r>
            <a:r>
              <a:rPr lang="en-US" sz="1600" b="1" dirty="0">
                <a:solidFill>
                  <a:srgbClr val="000000"/>
                </a:solidFill>
              </a:rPr>
              <a:t>&gt;</a:t>
            </a:r>
            <a:r>
              <a:rPr lang="en-US" sz="1600" dirty="0">
                <a:solidFill>
                  <a:srgbClr val="000000"/>
                </a:solidFill>
              </a:rPr>
              <a:t>.</a:t>
            </a:r>
          </a:p>
        </p:txBody>
      </p:sp>
      <p:pic>
        <p:nvPicPr>
          <p:cNvPr id="7" name="Picture 6">
            <a:extLst>
              <a:ext uri="{FF2B5EF4-FFF2-40B4-BE49-F238E27FC236}">
                <a16:creationId xmlns:a16="http://schemas.microsoft.com/office/drawing/2014/main" id="{EE795C2D-8259-4647-9ACD-26D36EE5517C}"/>
              </a:ext>
            </a:extLst>
          </p:cNvPr>
          <p:cNvPicPr>
            <a:picLocks noChangeAspect="1"/>
          </p:cNvPicPr>
          <p:nvPr/>
        </p:nvPicPr>
        <p:blipFill>
          <a:blip r:embed="rId3"/>
          <a:stretch>
            <a:fillRect/>
          </a:stretch>
        </p:blipFill>
        <p:spPr>
          <a:xfrm>
            <a:off x="4780267" y="864899"/>
            <a:ext cx="4090199" cy="3115974"/>
          </a:xfrm>
          <a:prstGeom prst="rect">
            <a:avLst/>
          </a:prstGeom>
        </p:spPr>
      </p:pic>
    </p:spTree>
    <p:extLst>
      <p:ext uri="{BB962C8B-B14F-4D97-AF65-F5344CB8AC3E}">
        <p14:creationId xmlns:p14="http://schemas.microsoft.com/office/powerpoint/2010/main" val="312038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Host and IOS Commands</a:t>
            </a:r>
            <a:br>
              <a:rPr lang="en-US" dirty="0"/>
            </a:br>
            <a:r>
              <a:rPr lang="en-US" sz="2400" dirty="0"/>
              <a:t>The </a:t>
            </a:r>
            <a:r>
              <a:rPr lang="en-US" sz="2400" dirty="0" err="1"/>
              <a:t>arp</a:t>
            </a:r>
            <a:r>
              <a:rPr lang="en-US" sz="2400" dirty="0"/>
              <a:t> Command</a:t>
            </a:r>
          </a:p>
        </p:txBody>
      </p:sp>
      <p:sp>
        <p:nvSpPr>
          <p:cNvPr id="4" name="Content Placeholder 3">
            <a:extLst>
              <a:ext uri="{FF2B5EF4-FFF2-40B4-BE49-F238E27FC236}">
                <a16:creationId xmlns:a16="http://schemas.microsoft.com/office/drawing/2014/main" id="{CE59173F-7994-4B5D-8201-E7BBC1B93ED9}"/>
              </a:ext>
            </a:extLst>
          </p:cNvPr>
          <p:cNvSpPr>
            <a:spLocks noGrp="1"/>
          </p:cNvSpPr>
          <p:nvPr>
            <p:ph idx="1"/>
          </p:nvPr>
        </p:nvSpPr>
        <p:spPr>
          <a:xfrm>
            <a:off x="474662" y="731837"/>
            <a:ext cx="8280057" cy="3689897"/>
          </a:xfrm>
        </p:spPr>
        <p:txBody>
          <a:bodyPr/>
          <a:lstStyle/>
          <a:p>
            <a:pPr marL="0" indent="0" algn="just"/>
            <a:r>
              <a:rPr lang="en-US" sz="1600" dirty="0">
                <a:solidFill>
                  <a:srgbClr val="000000"/>
                </a:solidFill>
              </a:rPr>
              <a:t>The </a:t>
            </a:r>
            <a:r>
              <a:rPr lang="en-US" sz="1600" b="1" dirty="0" err="1">
                <a:solidFill>
                  <a:srgbClr val="000000"/>
                </a:solidFill>
              </a:rPr>
              <a:t>arp</a:t>
            </a:r>
            <a:r>
              <a:rPr lang="en-US" sz="1600" dirty="0">
                <a:solidFill>
                  <a:srgbClr val="000000"/>
                </a:solidFill>
              </a:rPr>
              <a:t> command is executed from the Windows, Linux, or Mac command prompt. The command </a:t>
            </a:r>
            <a:r>
              <a:rPr lang="en-US" sz="1600" dirty="0">
                <a:solidFill>
                  <a:srgbClr val="FF0000"/>
                </a:solidFill>
              </a:rPr>
              <a:t>lists all devices currently in the ARP cache </a:t>
            </a:r>
            <a:r>
              <a:rPr lang="en-US" sz="1600" dirty="0">
                <a:solidFill>
                  <a:srgbClr val="000000"/>
                </a:solidFill>
              </a:rPr>
              <a:t>of the host.</a:t>
            </a:r>
          </a:p>
          <a:p>
            <a:pPr marL="342900" indent="-342900" algn="just">
              <a:buFont typeface="Arial" panose="020B0604020202020204" pitchFamily="34" charset="0"/>
              <a:buChar char="•"/>
            </a:pPr>
            <a:r>
              <a:rPr lang="en-US" sz="1600" dirty="0">
                <a:solidFill>
                  <a:srgbClr val="000000"/>
                </a:solidFill>
              </a:rPr>
              <a:t>The </a:t>
            </a:r>
            <a:r>
              <a:rPr lang="en-US" sz="1600" b="1" dirty="0" err="1">
                <a:solidFill>
                  <a:srgbClr val="000000"/>
                </a:solidFill>
              </a:rPr>
              <a:t>arp</a:t>
            </a:r>
            <a:r>
              <a:rPr lang="en-US" sz="1600" b="1" dirty="0">
                <a:solidFill>
                  <a:srgbClr val="000000"/>
                </a:solidFill>
              </a:rPr>
              <a:t> -a</a:t>
            </a:r>
            <a:r>
              <a:rPr lang="en-US" sz="1600" dirty="0">
                <a:solidFill>
                  <a:srgbClr val="000000"/>
                </a:solidFill>
              </a:rPr>
              <a:t> command displays the </a:t>
            </a:r>
            <a:r>
              <a:rPr lang="en-US" sz="1600" dirty="0">
                <a:solidFill>
                  <a:srgbClr val="FF0000"/>
                </a:solidFill>
              </a:rPr>
              <a:t>known IP address and MAC address binding</a:t>
            </a:r>
            <a:r>
              <a:rPr lang="en-US" sz="1600" dirty="0">
                <a:solidFill>
                  <a:srgbClr val="000000"/>
                </a:solidFill>
              </a:rPr>
              <a:t>. The ARP cache only displays information from devices that have been recently accessed.</a:t>
            </a:r>
          </a:p>
          <a:p>
            <a:pPr marL="342900" indent="-342900" algn="just">
              <a:buFont typeface="Arial" panose="020B0604020202020204" pitchFamily="34" charset="0"/>
              <a:buChar char="•"/>
            </a:pPr>
            <a:r>
              <a:rPr lang="en-US" sz="1600" dirty="0">
                <a:solidFill>
                  <a:srgbClr val="000000"/>
                </a:solidFill>
              </a:rPr>
              <a:t>To ensure that the ARP cache is populated, </a:t>
            </a:r>
            <a:r>
              <a:rPr lang="en-US" sz="1600" b="1" dirty="0">
                <a:solidFill>
                  <a:srgbClr val="000000"/>
                </a:solidFill>
              </a:rPr>
              <a:t>ping</a:t>
            </a:r>
            <a:r>
              <a:rPr lang="en-US" sz="1600" dirty="0">
                <a:solidFill>
                  <a:srgbClr val="000000"/>
                </a:solidFill>
              </a:rPr>
              <a:t> a device so that it will have an entry in the ARP table.</a:t>
            </a:r>
          </a:p>
          <a:p>
            <a:pPr marL="342900" indent="-342900" algn="just">
              <a:buFont typeface="Arial" panose="020B0604020202020204" pitchFamily="34" charset="0"/>
              <a:buChar char="•"/>
            </a:pPr>
            <a:r>
              <a:rPr lang="en-US" sz="1600" dirty="0">
                <a:solidFill>
                  <a:srgbClr val="000000"/>
                </a:solidFill>
              </a:rPr>
              <a:t>The cache can be cleared by using the </a:t>
            </a:r>
            <a:r>
              <a:rPr lang="en-US" sz="1600" b="1" dirty="0" err="1">
                <a:solidFill>
                  <a:srgbClr val="000000"/>
                </a:solidFill>
              </a:rPr>
              <a:t>netsh</a:t>
            </a:r>
            <a:r>
              <a:rPr lang="en-US" sz="1600" b="1" dirty="0">
                <a:solidFill>
                  <a:srgbClr val="000000"/>
                </a:solidFill>
              </a:rPr>
              <a:t> interface </a:t>
            </a:r>
            <a:r>
              <a:rPr lang="en-US" sz="1600" b="1" dirty="0" err="1">
                <a:solidFill>
                  <a:srgbClr val="000000"/>
                </a:solidFill>
              </a:rPr>
              <a:t>ip</a:t>
            </a:r>
            <a:r>
              <a:rPr lang="en-US" sz="1600" b="1" dirty="0">
                <a:solidFill>
                  <a:srgbClr val="000000"/>
                </a:solidFill>
              </a:rPr>
              <a:t> delete </a:t>
            </a:r>
            <a:r>
              <a:rPr lang="en-US" sz="1600" b="1" dirty="0" err="1">
                <a:solidFill>
                  <a:srgbClr val="000000"/>
                </a:solidFill>
              </a:rPr>
              <a:t>arpcache</a:t>
            </a:r>
            <a:r>
              <a:rPr lang="en-US" sz="1600" dirty="0">
                <a:solidFill>
                  <a:srgbClr val="000000"/>
                </a:solidFill>
              </a:rPr>
              <a:t> command in the event the network administrator wants to repopulate the cache with updated information.</a:t>
            </a:r>
          </a:p>
          <a:p>
            <a:pPr marL="73085" lvl="1" indent="0" algn="just">
              <a:buNone/>
            </a:pPr>
            <a:endParaRPr lang="en-US" sz="1600" b="1" dirty="0">
              <a:solidFill>
                <a:srgbClr val="000000"/>
              </a:solidFill>
            </a:endParaRPr>
          </a:p>
          <a:p>
            <a:pPr marL="73085" lvl="1" indent="0" algn="just">
              <a:buNone/>
            </a:pPr>
            <a:r>
              <a:rPr lang="en-US" sz="1600" b="1" dirty="0">
                <a:solidFill>
                  <a:srgbClr val="000000"/>
                </a:solidFill>
              </a:rPr>
              <a:t>Note</a:t>
            </a:r>
            <a:r>
              <a:rPr lang="en-US" sz="1600" dirty="0">
                <a:solidFill>
                  <a:srgbClr val="000000"/>
                </a:solidFill>
              </a:rPr>
              <a:t>: You may need administrator access on the host to be able to use the </a:t>
            </a:r>
            <a:r>
              <a:rPr lang="en-US" sz="1600" b="1" dirty="0" err="1">
                <a:solidFill>
                  <a:srgbClr val="000000"/>
                </a:solidFill>
              </a:rPr>
              <a:t>netsh</a:t>
            </a:r>
            <a:r>
              <a:rPr lang="en-US" sz="1600" b="1" dirty="0">
                <a:solidFill>
                  <a:srgbClr val="000000"/>
                </a:solidFill>
              </a:rPr>
              <a:t> interface </a:t>
            </a:r>
            <a:r>
              <a:rPr lang="en-US" sz="1600" b="1" dirty="0" err="1">
                <a:solidFill>
                  <a:srgbClr val="000000"/>
                </a:solidFill>
              </a:rPr>
              <a:t>ip</a:t>
            </a:r>
            <a:r>
              <a:rPr lang="en-US" sz="1600" b="1" dirty="0">
                <a:solidFill>
                  <a:srgbClr val="000000"/>
                </a:solidFill>
              </a:rPr>
              <a:t> delete </a:t>
            </a:r>
            <a:r>
              <a:rPr lang="en-US" sz="1600" b="1" dirty="0" err="1">
                <a:solidFill>
                  <a:srgbClr val="000000"/>
                </a:solidFill>
              </a:rPr>
              <a:t>arpcache</a:t>
            </a:r>
            <a:r>
              <a:rPr lang="en-US" sz="1600" dirty="0">
                <a:solidFill>
                  <a:srgbClr val="000000"/>
                </a:solidFill>
              </a:rPr>
              <a:t> command.</a:t>
            </a:r>
          </a:p>
          <a:p>
            <a:pPr marL="342900" indent="-342900" algn="l">
              <a:buFont typeface="Arial" panose="020B0604020202020204" pitchFamily="34" charset="0"/>
              <a:buChar char="•"/>
            </a:pPr>
            <a:endParaRPr lang="en-US" sz="1600" dirty="0">
              <a:solidFill>
                <a:srgbClr val="000000"/>
              </a:solidFill>
            </a:endParaRPr>
          </a:p>
        </p:txBody>
      </p:sp>
    </p:spTree>
    <p:extLst>
      <p:ext uri="{BB962C8B-B14F-4D97-AF65-F5344CB8AC3E}">
        <p14:creationId xmlns:p14="http://schemas.microsoft.com/office/powerpoint/2010/main" val="3839498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Host and IOS Commands</a:t>
            </a:r>
            <a:br>
              <a:rPr lang="en-US" dirty="0"/>
            </a:br>
            <a:r>
              <a:rPr lang="en-US" sz="2400" dirty="0"/>
              <a:t>Common show Commands Revisited</a:t>
            </a:r>
          </a:p>
        </p:txBody>
      </p:sp>
      <p:graphicFrame>
        <p:nvGraphicFramePr>
          <p:cNvPr id="5" name="Table 5">
            <a:extLst>
              <a:ext uri="{FF2B5EF4-FFF2-40B4-BE49-F238E27FC236}">
                <a16:creationId xmlns:a16="http://schemas.microsoft.com/office/drawing/2014/main" id="{E81AC101-DAAD-474F-AC42-6015A977BDCC}"/>
              </a:ext>
            </a:extLst>
          </p:cNvPr>
          <p:cNvGraphicFramePr>
            <a:graphicFrameLocks noGrp="1"/>
          </p:cNvGraphicFramePr>
          <p:nvPr>
            <p:ph idx="1"/>
            <p:extLst>
              <p:ext uri="{D42A27DB-BD31-4B8C-83A1-F6EECF244321}">
                <p14:modId xmlns:p14="http://schemas.microsoft.com/office/powerpoint/2010/main" val="2423166792"/>
              </p:ext>
            </p:extLst>
          </p:nvPr>
        </p:nvGraphicFramePr>
        <p:xfrm>
          <a:off x="474663" y="1347788"/>
          <a:ext cx="8280400" cy="2966720"/>
        </p:xfrm>
        <a:graphic>
          <a:graphicData uri="http://schemas.openxmlformats.org/drawingml/2006/table">
            <a:tbl>
              <a:tblPr firstRow="1" bandRow="1">
                <a:tableStyleId>{5C22544A-7EE6-4342-B048-85BDC9FD1C3A}</a:tableStyleId>
              </a:tblPr>
              <a:tblGrid>
                <a:gridCol w="2970501">
                  <a:extLst>
                    <a:ext uri="{9D8B030D-6E8A-4147-A177-3AD203B41FA5}">
                      <a16:colId xmlns:a16="http://schemas.microsoft.com/office/drawing/2014/main" val="223375126"/>
                    </a:ext>
                  </a:extLst>
                </a:gridCol>
                <a:gridCol w="5309899">
                  <a:extLst>
                    <a:ext uri="{9D8B030D-6E8A-4147-A177-3AD203B41FA5}">
                      <a16:colId xmlns:a16="http://schemas.microsoft.com/office/drawing/2014/main" val="3464202880"/>
                    </a:ext>
                  </a:extLst>
                </a:gridCol>
              </a:tblGrid>
              <a:tr h="370840">
                <a:tc>
                  <a:txBody>
                    <a:bodyPr/>
                    <a:lstStyle/>
                    <a:p>
                      <a:r>
                        <a:rPr lang="en-US" dirty="0"/>
                        <a:t>Command</a:t>
                      </a:r>
                    </a:p>
                  </a:txBody>
                  <a:tcPr/>
                </a:tc>
                <a:tc>
                  <a:txBody>
                    <a:bodyPr/>
                    <a:lstStyle/>
                    <a:p>
                      <a:r>
                        <a:rPr lang="en-US" dirty="0"/>
                        <a:t>Description</a:t>
                      </a:r>
                    </a:p>
                  </a:txBody>
                  <a:tcPr/>
                </a:tc>
                <a:extLst>
                  <a:ext uri="{0D108BD9-81ED-4DB2-BD59-A6C34878D82A}">
                    <a16:rowId xmlns:a16="http://schemas.microsoft.com/office/drawing/2014/main" val="4117537356"/>
                  </a:ext>
                </a:extLst>
              </a:tr>
              <a:tr h="370840">
                <a:tc>
                  <a:txBody>
                    <a:bodyPr/>
                    <a:lstStyle/>
                    <a:p>
                      <a:r>
                        <a:rPr lang="en-US" dirty="0"/>
                        <a:t>show running-config</a:t>
                      </a:r>
                    </a:p>
                  </a:txBody>
                  <a:tcPr/>
                </a:tc>
                <a:tc>
                  <a:txBody>
                    <a:bodyPr/>
                    <a:lstStyle/>
                    <a:p>
                      <a:r>
                        <a:rPr lang="en-US" dirty="0"/>
                        <a:t>Verifies the current configuration and settings</a:t>
                      </a:r>
                    </a:p>
                  </a:txBody>
                  <a:tcPr/>
                </a:tc>
                <a:extLst>
                  <a:ext uri="{0D108BD9-81ED-4DB2-BD59-A6C34878D82A}">
                    <a16:rowId xmlns:a16="http://schemas.microsoft.com/office/drawing/2014/main" val="2176404569"/>
                  </a:ext>
                </a:extLst>
              </a:tr>
              <a:tr h="370840">
                <a:tc>
                  <a:txBody>
                    <a:bodyPr/>
                    <a:lstStyle/>
                    <a:p>
                      <a:r>
                        <a:rPr lang="en-US"/>
                        <a:t>show </a:t>
                      </a:r>
                      <a:r>
                        <a:rPr lang="en-US" dirty="0"/>
                        <a:t>interfaces</a:t>
                      </a:r>
                    </a:p>
                  </a:txBody>
                  <a:tcPr/>
                </a:tc>
                <a:tc>
                  <a:txBody>
                    <a:bodyPr/>
                    <a:lstStyle/>
                    <a:p>
                      <a:r>
                        <a:rPr lang="en-US" dirty="0"/>
                        <a:t>Verifies the interface status and displays any error messages</a:t>
                      </a:r>
                    </a:p>
                  </a:txBody>
                  <a:tcPr/>
                </a:tc>
                <a:extLst>
                  <a:ext uri="{0D108BD9-81ED-4DB2-BD59-A6C34878D82A}">
                    <a16:rowId xmlns:a16="http://schemas.microsoft.com/office/drawing/2014/main" val="910297493"/>
                  </a:ext>
                </a:extLst>
              </a:tr>
              <a:tr h="370840">
                <a:tc>
                  <a:txBody>
                    <a:bodyPr/>
                    <a:lstStyle/>
                    <a:p>
                      <a:r>
                        <a:rPr lang="en-US"/>
                        <a:t>show </a:t>
                      </a:r>
                      <a:r>
                        <a:rPr lang="en-US" dirty="0" err="1"/>
                        <a:t>ip</a:t>
                      </a:r>
                      <a:r>
                        <a:rPr lang="en-US" dirty="0"/>
                        <a:t> interface</a:t>
                      </a:r>
                    </a:p>
                  </a:txBody>
                  <a:tcPr/>
                </a:tc>
                <a:tc>
                  <a:txBody>
                    <a:bodyPr/>
                    <a:lstStyle/>
                    <a:p>
                      <a:r>
                        <a:rPr lang="en-US" dirty="0"/>
                        <a:t>Verifies the Layer 3 information of an interface</a:t>
                      </a:r>
                    </a:p>
                  </a:txBody>
                  <a:tcPr/>
                </a:tc>
                <a:extLst>
                  <a:ext uri="{0D108BD9-81ED-4DB2-BD59-A6C34878D82A}">
                    <a16:rowId xmlns:a16="http://schemas.microsoft.com/office/drawing/2014/main" val="1308024001"/>
                  </a:ext>
                </a:extLst>
              </a:tr>
              <a:tr h="370840">
                <a:tc>
                  <a:txBody>
                    <a:bodyPr/>
                    <a:lstStyle/>
                    <a:p>
                      <a:r>
                        <a:rPr lang="en-US" dirty="0"/>
                        <a:t>show </a:t>
                      </a:r>
                      <a:r>
                        <a:rPr lang="en-US" dirty="0" err="1"/>
                        <a:t>arp</a:t>
                      </a:r>
                      <a:endParaRPr lang="en-US" dirty="0"/>
                    </a:p>
                  </a:txBody>
                  <a:tcPr/>
                </a:tc>
                <a:tc>
                  <a:txBody>
                    <a:bodyPr/>
                    <a:lstStyle/>
                    <a:p>
                      <a:r>
                        <a:rPr lang="en-US" dirty="0"/>
                        <a:t>Verifies the list of known hosts on the local Ethernet LANs</a:t>
                      </a:r>
                    </a:p>
                  </a:txBody>
                  <a:tcPr/>
                </a:tc>
                <a:extLst>
                  <a:ext uri="{0D108BD9-81ED-4DB2-BD59-A6C34878D82A}">
                    <a16:rowId xmlns:a16="http://schemas.microsoft.com/office/drawing/2014/main" val="2805593407"/>
                  </a:ext>
                </a:extLst>
              </a:tr>
              <a:tr h="370840">
                <a:tc>
                  <a:txBody>
                    <a:bodyPr/>
                    <a:lstStyle/>
                    <a:p>
                      <a:r>
                        <a:rPr lang="en-US" dirty="0"/>
                        <a:t>show </a:t>
                      </a:r>
                      <a:r>
                        <a:rPr lang="en-US" dirty="0" err="1"/>
                        <a:t>ip</a:t>
                      </a:r>
                      <a:r>
                        <a:rPr lang="en-US" dirty="0"/>
                        <a:t> route</a:t>
                      </a:r>
                    </a:p>
                  </a:txBody>
                  <a:tcPr/>
                </a:tc>
                <a:tc>
                  <a:txBody>
                    <a:bodyPr/>
                    <a:lstStyle/>
                    <a:p>
                      <a:r>
                        <a:rPr lang="en-US" dirty="0"/>
                        <a:t>Verifies the Layer 3 routing information</a:t>
                      </a:r>
                    </a:p>
                  </a:txBody>
                  <a:tcPr/>
                </a:tc>
                <a:extLst>
                  <a:ext uri="{0D108BD9-81ED-4DB2-BD59-A6C34878D82A}">
                    <a16:rowId xmlns:a16="http://schemas.microsoft.com/office/drawing/2014/main" val="2189178930"/>
                  </a:ext>
                </a:extLst>
              </a:tr>
              <a:tr h="370840">
                <a:tc>
                  <a:txBody>
                    <a:bodyPr/>
                    <a:lstStyle/>
                    <a:p>
                      <a:r>
                        <a:rPr lang="en-US"/>
                        <a:t>show </a:t>
                      </a:r>
                      <a:r>
                        <a:rPr lang="en-US" dirty="0"/>
                        <a:t>protocols</a:t>
                      </a:r>
                    </a:p>
                  </a:txBody>
                  <a:tcPr/>
                </a:tc>
                <a:tc>
                  <a:txBody>
                    <a:bodyPr/>
                    <a:lstStyle/>
                    <a:p>
                      <a:r>
                        <a:rPr lang="en-US" dirty="0"/>
                        <a:t>Verifies which protocols are operational</a:t>
                      </a:r>
                    </a:p>
                  </a:txBody>
                  <a:tcPr/>
                </a:tc>
                <a:extLst>
                  <a:ext uri="{0D108BD9-81ED-4DB2-BD59-A6C34878D82A}">
                    <a16:rowId xmlns:a16="http://schemas.microsoft.com/office/drawing/2014/main" val="1028142805"/>
                  </a:ext>
                </a:extLst>
              </a:tr>
              <a:tr h="370840">
                <a:tc>
                  <a:txBody>
                    <a:bodyPr/>
                    <a:lstStyle/>
                    <a:p>
                      <a:r>
                        <a:rPr lang="en-US" dirty="0"/>
                        <a:t>show version</a:t>
                      </a:r>
                    </a:p>
                  </a:txBody>
                  <a:tcPr/>
                </a:tc>
                <a:tc>
                  <a:txBody>
                    <a:bodyPr/>
                    <a:lstStyle/>
                    <a:p>
                      <a:r>
                        <a:rPr lang="en-US" dirty="0"/>
                        <a:t>Verifies the memory, interfaces, and licenses of the device</a:t>
                      </a:r>
                    </a:p>
                  </a:txBody>
                  <a:tcPr/>
                </a:tc>
                <a:extLst>
                  <a:ext uri="{0D108BD9-81ED-4DB2-BD59-A6C34878D82A}">
                    <a16:rowId xmlns:a16="http://schemas.microsoft.com/office/drawing/2014/main" val="3332621555"/>
                  </a:ext>
                </a:extLst>
              </a:tr>
            </a:tbl>
          </a:graphicData>
        </a:graphic>
      </p:graphicFrame>
    </p:spTree>
    <p:extLst>
      <p:ext uri="{BB962C8B-B14F-4D97-AF65-F5344CB8AC3E}">
        <p14:creationId xmlns:p14="http://schemas.microsoft.com/office/powerpoint/2010/main" val="3414150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Host and IOS Commands</a:t>
            </a:r>
            <a:br>
              <a:rPr lang="en-US" dirty="0"/>
            </a:br>
            <a:r>
              <a:rPr lang="en-US" sz="2400" dirty="0"/>
              <a:t>The show </a:t>
            </a:r>
            <a:r>
              <a:rPr lang="en-US" sz="2400" dirty="0" err="1"/>
              <a:t>cdp</a:t>
            </a:r>
            <a:r>
              <a:rPr lang="en-US" sz="2400" dirty="0"/>
              <a:t> neighbors Command</a:t>
            </a:r>
          </a:p>
        </p:txBody>
      </p:sp>
      <p:sp>
        <p:nvSpPr>
          <p:cNvPr id="4" name="Content Placeholder 3">
            <a:extLst>
              <a:ext uri="{FF2B5EF4-FFF2-40B4-BE49-F238E27FC236}">
                <a16:creationId xmlns:a16="http://schemas.microsoft.com/office/drawing/2014/main" id="{682697CA-53E5-4917-B256-83476300494D}"/>
              </a:ext>
            </a:extLst>
          </p:cNvPr>
          <p:cNvSpPr>
            <a:spLocks noGrp="1"/>
          </p:cNvSpPr>
          <p:nvPr>
            <p:ph idx="1"/>
          </p:nvPr>
        </p:nvSpPr>
        <p:spPr>
          <a:xfrm>
            <a:off x="152400" y="731837"/>
            <a:ext cx="8602319" cy="2782888"/>
          </a:xfrm>
        </p:spPr>
        <p:txBody>
          <a:bodyPr/>
          <a:lstStyle/>
          <a:p>
            <a:pPr marL="0" indent="0" algn="just"/>
            <a:r>
              <a:rPr lang="en-US" sz="1600" dirty="0">
                <a:solidFill>
                  <a:srgbClr val="000000"/>
                </a:solidFill>
              </a:rPr>
              <a:t>CDP provides the following information about each </a:t>
            </a:r>
            <a:r>
              <a:rPr lang="en-US" sz="1600" dirty="0">
                <a:solidFill>
                  <a:srgbClr val="FF0000"/>
                </a:solidFill>
              </a:rPr>
              <a:t>CDP neighbor device</a:t>
            </a:r>
            <a:r>
              <a:rPr lang="en-US" sz="1600" dirty="0">
                <a:solidFill>
                  <a:srgbClr val="000000"/>
                </a:solidFill>
              </a:rPr>
              <a:t>:</a:t>
            </a:r>
          </a:p>
          <a:p>
            <a:pPr marL="415985" lvl="1" indent="-342900" algn="just">
              <a:buFont typeface="Arial" panose="020B0604020202020204" pitchFamily="34" charset="0"/>
              <a:buChar char="•"/>
            </a:pPr>
            <a:r>
              <a:rPr lang="en-US" sz="1600" b="1" dirty="0">
                <a:solidFill>
                  <a:srgbClr val="000000"/>
                </a:solidFill>
              </a:rPr>
              <a:t>Device identifiers</a:t>
            </a:r>
            <a:r>
              <a:rPr lang="en-US" sz="1600" dirty="0">
                <a:solidFill>
                  <a:srgbClr val="000000"/>
                </a:solidFill>
              </a:rPr>
              <a:t> - The configured host name of a switch, router, or other device</a:t>
            </a:r>
          </a:p>
          <a:p>
            <a:pPr marL="415985" lvl="1" indent="-342900" algn="just">
              <a:buFont typeface="Arial" panose="020B0604020202020204" pitchFamily="34" charset="0"/>
              <a:buChar char="•"/>
            </a:pPr>
            <a:r>
              <a:rPr lang="en-US" sz="1600" b="1" dirty="0">
                <a:solidFill>
                  <a:srgbClr val="000000"/>
                </a:solidFill>
              </a:rPr>
              <a:t>Address list</a:t>
            </a:r>
            <a:r>
              <a:rPr lang="en-US" sz="1600" dirty="0">
                <a:solidFill>
                  <a:srgbClr val="000000"/>
                </a:solidFill>
              </a:rPr>
              <a:t> - Up to one network layer address for each protocol supported</a:t>
            </a:r>
          </a:p>
          <a:p>
            <a:pPr marL="415985" lvl="1" indent="-342900" algn="just">
              <a:buFont typeface="Arial" panose="020B0604020202020204" pitchFamily="34" charset="0"/>
              <a:buChar char="•"/>
            </a:pPr>
            <a:r>
              <a:rPr lang="en-US" sz="1600" b="1" dirty="0">
                <a:solidFill>
                  <a:srgbClr val="000000"/>
                </a:solidFill>
              </a:rPr>
              <a:t>Port identifier</a:t>
            </a:r>
            <a:r>
              <a:rPr lang="en-US" sz="1600" dirty="0">
                <a:solidFill>
                  <a:srgbClr val="000000"/>
                </a:solidFill>
              </a:rPr>
              <a:t> - The name of the local and remote port in the form of an ASCII character string, such as </a:t>
            </a:r>
            <a:r>
              <a:rPr lang="en-US" sz="1600" dirty="0" err="1">
                <a:solidFill>
                  <a:srgbClr val="000000"/>
                </a:solidFill>
              </a:rPr>
              <a:t>FastEthernet</a:t>
            </a:r>
            <a:r>
              <a:rPr lang="en-US" sz="1600" dirty="0">
                <a:solidFill>
                  <a:srgbClr val="000000"/>
                </a:solidFill>
              </a:rPr>
              <a:t> 0/0</a:t>
            </a:r>
          </a:p>
          <a:p>
            <a:pPr marL="415985" lvl="1" indent="-342900" algn="just">
              <a:buFont typeface="Arial" panose="020B0604020202020204" pitchFamily="34" charset="0"/>
              <a:buChar char="•"/>
            </a:pPr>
            <a:r>
              <a:rPr lang="en-US" sz="1600" b="1" dirty="0">
                <a:solidFill>
                  <a:srgbClr val="000000"/>
                </a:solidFill>
              </a:rPr>
              <a:t>Capabilities list</a:t>
            </a:r>
            <a:r>
              <a:rPr lang="en-US" sz="1600" dirty="0">
                <a:solidFill>
                  <a:srgbClr val="000000"/>
                </a:solidFill>
              </a:rPr>
              <a:t> - Whether a specific device is a Layer 2 switch or a Layer 3 switch</a:t>
            </a:r>
          </a:p>
          <a:p>
            <a:pPr marL="415985" lvl="1" indent="-342900" algn="just">
              <a:buFont typeface="Arial" panose="020B0604020202020204" pitchFamily="34" charset="0"/>
              <a:buChar char="•"/>
            </a:pPr>
            <a:r>
              <a:rPr lang="en-US" sz="1600" b="1" dirty="0">
                <a:solidFill>
                  <a:srgbClr val="000000"/>
                </a:solidFill>
              </a:rPr>
              <a:t>Platform</a:t>
            </a:r>
            <a:r>
              <a:rPr lang="en-US" sz="1600" dirty="0">
                <a:solidFill>
                  <a:srgbClr val="000000"/>
                </a:solidFill>
              </a:rPr>
              <a:t> - The hardware platform of the device.</a:t>
            </a:r>
          </a:p>
          <a:p>
            <a:pPr marL="73085" lvl="1" indent="0" algn="just">
              <a:buNone/>
            </a:pPr>
            <a:r>
              <a:rPr lang="en-US" sz="1600" dirty="0">
                <a:solidFill>
                  <a:srgbClr val="000000"/>
                </a:solidFill>
              </a:rPr>
              <a:t>The </a:t>
            </a:r>
            <a:r>
              <a:rPr lang="en-US" sz="1600" b="1" dirty="0">
                <a:solidFill>
                  <a:srgbClr val="000000"/>
                </a:solidFill>
              </a:rPr>
              <a:t>show </a:t>
            </a:r>
            <a:r>
              <a:rPr lang="en-US" sz="1600" b="1" dirty="0" err="1">
                <a:solidFill>
                  <a:srgbClr val="000000"/>
                </a:solidFill>
              </a:rPr>
              <a:t>cdp</a:t>
            </a:r>
            <a:r>
              <a:rPr lang="en-US" sz="1600" b="1" dirty="0">
                <a:solidFill>
                  <a:srgbClr val="000000"/>
                </a:solidFill>
              </a:rPr>
              <a:t> neighbors detail</a:t>
            </a:r>
            <a:r>
              <a:rPr lang="en-US" sz="1600" dirty="0">
                <a:solidFill>
                  <a:srgbClr val="000000"/>
                </a:solidFill>
              </a:rPr>
              <a:t> command reveals the IP address of a neighboring device.</a:t>
            </a:r>
          </a:p>
        </p:txBody>
      </p:sp>
      <p:pic>
        <p:nvPicPr>
          <p:cNvPr id="5" name="Picture 4">
            <a:extLst>
              <a:ext uri="{FF2B5EF4-FFF2-40B4-BE49-F238E27FC236}">
                <a16:creationId xmlns:a16="http://schemas.microsoft.com/office/drawing/2014/main" id="{A3AB24B0-9083-40E2-B530-7804CE5CE215}"/>
              </a:ext>
            </a:extLst>
          </p:cNvPr>
          <p:cNvPicPr>
            <a:picLocks noChangeAspect="1"/>
          </p:cNvPicPr>
          <p:nvPr/>
        </p:nvPicPr>
        <p:blipFill>
          <a:blip r:embed="rId3"/>
          <a:stretch>
            <a:fillRect/>
          </a:stretch>
        </p:blipFill>
        <p:spPr>
          <a:xfrm>
            <a:off x="1816394" y="3328959"/>
            <a:ext cx="4712700" cy="1471353"/>
          </a:xfrm>
          <a:prstGeom prst="rect">
            <a:avLst/>
          </a:prstGeom>
        </p:spPr>
      </p:pic>
    </p:spTree>
    <p:extLst>
      <p:ext uri="{BB962C8B-B14F-4D97-AF65-F5344CB8AC3E}">
        <p14:creationId xmlns:p14="http://schemas.microsoft.com/office/powerpoint/2010/main" val="3749167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Host and IOS Commands</a:t>
            </a:r>
            <a:br>
              <a:rPr lang="en-US" dirty="0"/>
            </a:br>
            <a:r>
              <a:rPr lang="en-US" sz="2400" dirty="0"/>
              <a:t>The show </a:t>
            </a:r>
            <a:r>
              <a:rPr lang="en-US" sz="2400" dirty="0" err="1"/>
              <a:t>ip</a:t>
            </a:r>
            <a:r>
              <a:rPr lang="en-US" sz="2400" dirty="0"/>
              <a:t> interface brief Command</a:t>
            </a:r>
          </a:p>
        </p:txBody>
      </p:sp>
      <p:sp>
        <p:nvSpPr>
          <p:cNvPr id="6" name="Content Placeholder 5">
            <a:extLst>
              <a:ext uri="{FF2B5EF4-FFF2-40B4-BE49-F238E27FC236}">
                <a16:creationId xmlns:a16="http://schemas.microsoft.com/office/drawing/2014/main" id="{07860DBB-DE49-4AE4-8013-02A3A77F3FF2}"/>
              </a:ext>
            </a:extLst>
          </p:cNvPr>
          <p:cNvSpPr>
            <a:spLocks noGrp="1"/>
          </p:cNvSpPr>
          <p:nvPr>
            <p:ph idx="1"/>
          </p:nvPr>
        </p:nvSpPr>
        <p:spPr>
          <a:xfrm>
            <a:off x="474662" y="731838"/>
            <a:ext cx="8280057" cy="1030962"/>
          </a:xfrm>
        </p:spPr>
        <p:txBody>
          <a:bodyPr/>
          <a:lstStyle/>
          <a:p>
            <a:pPr marL="0" indent="0" algn="just"/>
            <a:r>
              <a:rPr lang="en-US" sz="1600" dirty="0">
                <a:solidFill>
                  <a:srgbClr val="000000"/>
                </a:solidFill>
              </a:rPr>
              <a:t>One of the most frequently used commands is the </a:t>
            </a:r>
            <a:r>
              <a:rPr lang="en-US" sz="1600" b="1" dirty="0">
                <a:solidFill>
                  <a:srgbClr val="000000"/>
                </a:solidFill>
              </a:rPr>
              <a:t>show </a:t>
            </a:r>
            <a:r>
              <a:rPr lang="en-US" sz="1600" b="1" dirty="0" err="1">
                <a:solidFill>
                  <a:srgbClr val="000000"/>
                </a:solidFill>
              </a:rPr>
              <a:t>ip</a:t>
            </a:r>
            <a:r>
              <a:rPr lang="en-US" sz="1600" b="1" dirty="0">
                <a:solidFill>
                  <a:srgbClr val="000000"/>
                </a:solidFill>
              </a:rPr>
              <a:t> interface brief</a:t>
            </a:r>
            <a:r>
              <a:rPr lang="en-US" sz="1600" dirty="0">
                <a:solidFill>
                  <a:srgbClr val="000000"/>
                </a:solidFill>
              </a:rPr>
              <a:t> command. This command provides a more abbreviated output than the </a:t>
            </a:r>
            <a:r>
              <a:rPr lang="en-US" sz="1600" b="1" dirty="0">
                <a:solidFill>
                  <a:srgbClr val="000000"/>
                </a:solidFill>
              </a:rPr>
              <a:t>show </a:t>
            </a:r>
            <a:r>
              <a:rPr lang="en-US" sz="1600" b="1" dirty="0" err="1">
                <a:solidFill>
                  <a:srgbClr val="000000"/>
                </a:solidFill>
              </a:rPr>
              <a:t>ip</a:t>
            </a:r>
            <a:r>
              <a:rPr lang="en-US" sz="1600" b="1" dirty="0">
                <a:solidFill>
                  <a:srgbClr val="000000"/>
                </a:solidFill>
              </a:rPr>
              <a:t> interface</a:t>
            </a:r>
            <a:r>
              <a:rPr lang="en-US" sz="1600" dirty="0">
                <a:solidFill>
                  <a:srgbClr val="000000"/>
                </a:solidFill>
              </a:rPr>
              <a:t> command. It provides a summary of the key information for all the network interfaces on a router.</a:t>
            </a:r>
          </a:p>
        </p:txBody>
      </p:sp>
      <p:pic>
        <p:nvPicPr>
          <p:cNvPr id="7" name="Picture 6">
            <a:extLst>
              <a:ext uri="{FF2B5EF4-FFF2-40B4-BE49-F238E27FC236}">
                <a16:creationId xmlns:a16="http://schemas.microsoft.com/office/drawing/2014/main" id="{F0647FC5-ABF0-438E-A9BB-833147EAD8E9}"/>
              </a:ext>
            </a:extLst>
          </p:cNvPr>
          <p:cNvPicPr>
            <a:picLocks noChangeAspect="1"/>
          </p:cNvPicPr>
          <p:nvPr/>
        </p:nvPicPr>
        <p:blipFill>
          <a:blip r:embed="rId3"/>
          <a:stretch>
            <a:fillRect/>
          </a:stretch>
        </p:blipFill>
        <p:spPr>
          <a:xfrm>
            <a:off x="474662" y="1762799"/>
            <a:ext cx="5019387" cy="1495296"/>
          </a:xfrm>
          <a:prstGeom prst="rect">
            <a:avLst/>
          </a:prstGeom>
        </p:spPr>
      </p:pic>
      <p:pic>
        <p:nvPicPr>
          <p:cNvPr id="8" name="Picture 7">
            <a:extLst>
              <a:ext uri="{FF2B5EF4-FFF2-40B4-BE49-F238E27FC236}">
                <a16:creationId xmlns:a16="http://schemas.microsoft.com/office/drawing/2014/main" id="{CAD498DC-FF3F-4E29-A019-771BE1DEF03D}"/>
              </a:ext>
            </a:extLst>
          </p:cNvPr>
          <p:cNvPicPr>
            <a:picLocks noChangeAspect="1"/>
          </p:cNvPicPr>
          <p:nvPr/>
        </p:nvPicPr>
        <p:blipFill>
          <a:blip r:embed="rId4"/>
          <a:stretch>
            <a:fillRect/>
          </a:stretch>
        </p:blipFill>
        <p:spPr>
          <a:xfrm>
            <a:off x="3367520" y="3258095"/>
            <a:ext cx="5202382" cy="1260943"/>
          </a:xfrm>
          <a:prstGeom prst="rect">
            <a:avLst/>
          </a:prstGeom>
        </p:spPr>
      </p:pic>
    </p:spTree>
    <p:extLst>
      <p:ext uri="{BB962C8B-B14F-4D97-AF65-F5344CB8AC3E}">
        <p14:creationId xmlns:p14="http://schemas.microsoft.com/office/powerpoint/2010/main" val="2648004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1788160"/>
            <a:ext cx="7848344" cy="929640"/>
          </a:xfrm>
        </p:spPr>
        <p:txBody>
          <a:bodyPr/>
          <a:lstStyle/>
          <a:p>
            <a:r>
              <a:rPr lang="en-US" dirty="0">
                <a:solidFill>
                  <a:schemeClr val="accent5">
                    <a:lumMod val="40000"/>
                    <a:lumOff val="60000"/>
                  </a:schemeClr>
                </a:solidFill>
              </a:rPr>
              <a:t> </a:t>
            </a:r>
            <a:r>
              <a:rPr lang="en-US" sz="4000" dirty="0">
                <a:solidFill>
                  <a:schemeClr val="accent5">
                    <a:lumMod val="40000"/>
                    <a:lumOff val="60000"/>
                  </a:schemeClr>
                </a:solidFill>
              </a:rPr>
              <a:t>Troubleshooting Methodologies</a:t>
            </a:r>
          </a:p>
        </p:txBody>
      </p:sp>
    </p:spTree>
    <p:custDataLst>
      <p:tags r:id="rId1"/>
    </p:custDataLst>
    <p:extLst>
      <p:ext uri="{BB962C8B-B14F-4D97-AF65-F5344CB8AC3E}">
        <p14:creationId xmlns:p14="http://schemas.microsoft.com/office/powerpoint/2010/main" val="2608388123"/>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Troubleshooting Methodologies</a:t>
            </a:r>
            <a:br>
              <a:rPr lang="en-US" dirty="0"/>
            </a:br>
            <a:r>
              <a:rPr lang="en-US" sz="2400" dirty="0"/>
              <a:t>Basic Troubleshooting Approaches</a:t>
            </a:r>
          </a:p>
        </p:txBody>
      </p:sp>
      <p:graphicFrame>
        <p:nvGraphicFramePr>
          <p:cNvPr id="6" name="Table 6">
            <a:extLst>
              <a:ext uri="{FF2B5EF4-FFF2-40B4-BE49-F238E27FC236}">
                <a16:creationId xmlns:a16="http://schemas.microsoft.com/office/drawing/2014/main" id="{FCB8A362-58F7-4A60-8CA1-C114AA46E938}"/>
              </a:ext>
            </a:extLst>
          </p:cNvPr>
          <p:cNvGraphicFramePr>
            <a:graphicFrameLocks noGrp="1"/>
          </p:cNvGraphicFramePr>
          <p:nvPr>
            <p:extLst>
              <p:ext uri="{D42A27DB-BD31-4B8C-83A1-F6EECF244321}">
                <p14:modId xmlns:p14="http://schemas.microsoft.com/office/powerpoint/2010/main" val="1566753152"/>
              </p:ext>
            </p:extLst>
          </p:nvPr>
        </p:nvGraphicFramePr>
        <p:xfrm>
          <a:off x="332510" y="637310"/>
          <a:ext cx="8506690" cy="4099728"/>
        </p:xfrm>
        <a:graphic>
          <a:graphicData uri="http://schemas.openxmlformats.org/drawingml/2006/table">
            <a:tbl>
              <a:tblPr firstRow="1" bandRow="1">
                <a:tableStyleId>{5C22544A-7EE6-4342-B048-85BDC9FD1C3A}</a:tableStyleId>
              </a:tblPr>
              <a:tblGrid>
                <a:gridCol w="3038763">
                  <a:extLst>
                    <a:ext uri="{9D8B030D-6E8A-4147-A177-3AD203B41FA5}">
                      <a16:colId xmlns:a16="http://schemas.microsoft.com/office/drawing/2014/main" val="2245074904"/>
                    </a:ext>
                  </a:extLst>
                </a:gridCol>
                <a:gridCol w="5467927">
                  <a:extLst>
                    <a:ext uri="{9D8B030D-6E8A-4147-A177-3AD203B41FA5}">
                      <a16:colId xmlns:a16="http://schemas.microsoft.com/office/drawing/2014/main" val="1707349653"/>
                    </a:ext>
                  </a:extLst>
                </a:gridCol>
              </a:tblGrid>
              <a:tr h="338947">
                <a:tc>
                  <a:txBody>
                    <a:bodyPr/>
                    <a:lstStyle/>
                    <a:p>
                      <a:pPr algn="l" fontAlgn="ctr"/>
                      <a:r>
                        <a:rPr lang="en-US" sz="1200" dirty="0">
                          <a:effectLst/>
                        </a:rPr>
                        <a:t>Step</a:t>
                      </a:r>
                    </a:p>
                  </a:txBody>
                  <a:tcPr marL="47625" marR="47625" marT="47625" marB="47625" anchor="ctr"/>
                </a:tc>
                <a:tc>
                  <a:txBody>
                    <a:bodyPr/>
                    <a:lstStyle/>
                    <a:p>
                      <a:pPr algn="l" fontAlgn="ctr"/>
                      <a:r>
                        <a:rPr lang="en-US" sz="1200" b="1" dirty="0">
                          <a:effectLst/>
                        </a:rPr>
                        <a:t>Description</a:t>
                      </a:r>
                      <a:endParaRPr lang="en-US" sz="1200" dirty="0">
                        <a:effectLst/>
                      </a:endParaRPr>
                    </a:p>
                  </a:txBody>
                  <a:tcPr marL="47625" marR="47625" marT="47625" marB="47625" anchor="ctr"/>
                </a:tc>
                <a:extLst>
                  <a:ext uri="{0D108BD9-81ED-4DB2-BD59-A6C34878D82A}">
                    <a16:rowId xmlns:a16="http://schemas.microsoft.com/office/drawing/2014/main" val="972381799"/>
                  </a:ext>
                </a:extLst>
              </a:tr>
              <a:tr h="588515">
                <a:tc>
                  <a:txBody>
                    <a:bodyPr/>
                    <a:lstStyle/>
                    <a:p>
                      <a:pPr fontAlgn="ctr"/>
                      <a:r>
                        <a:rPr lang="en-US" sz="1200" b="1" dirty="0">
                          <a:effectLst/>
                        </a:rPr>
                        <a:t>Step 1. Identify the Problem</a:t>
                      </a:r>
                      <a:endParaRPr lang="en-US" sz="1200" b="0" dirty="0">
                        <a:effectLst/>
                      </a:endParaRPr>
                    </a:p>
                  </a:txBody>
                  <a:tcPr marL="47625" marR="47625" marT="47625" marB="47625" anchor="ctr"/>
                </a:tc>
                <a:tc>
                  <a:txBody>
                    <a:bodyPr/>
                    <a:lstStyle/>
                    <a:p>
                      <a:pPr fontAlgn="ctr">
                        <a:buFont typeface="Arial" panose="020B0604020202020204" pitchFamily="34" charset="0"/>
                        <a:buChar char="•"/>
                      </a:pPr>
                      <a:r>
                        <a:rPr lang="en-US" sz="1200" b="0" dirty="0">
                          <a:effectLst/>
                        </a:rPr>
                        <a:t>This is the first step in the troubleshooting process.</a:t>
                      </a:r>
                    </a:p>
                    <a:p>
                      <a:pPr fontAlgn="ctr">
                        <a:buFont typeface="Arial" panose="020B0604020202020204" pitchFamily="34" charset="0"/>
                        <a:buChar char="•"/>
                      </a:pPr>
                      <a:r>
                        <a:rPr lang="en-US" sz="1200" b="0" dirty="0">
                          <a:effectLst/>
                        </a:rPr>
                        <a:t>Although tools can be used in this step, a </a:t>
                      </a:r>
                      <a:r>
                        <a:rPr lang="en-US" sz="1200" b="0" dirty="0">
                          <a:solidFill>
                            <a:srgbClr val="FF0000"/>
                          </a:solidFill>
                          <a:effectLst/>
                        </a:rPr>
                        <a:t>conversation</a:t>
                      </a:r>
                      <a:r>
                        <a:rPr lang="en-US" sz="1200" b="0" dirty="0">
                          <a:effectLst/>
                        </a:rPr>
                        <a:t> with the user is often very helpful.</a:t>
                      </a:r>
                    </a:p>
                  </a:txBody>
                  <a:tcPr marL="47625" marR="47625" marT="47625" marB="47625" anchor="ctr"/>
                </a:tc>
                <a:extLst>
                  <a:ext uri="{0D108BD9-81ED-4DB2-BD59-A6C34878D82A}">
                    <a16:rowId xmlns:a16="http://schemas.microsoft.com/office/drawing/2014/main" val="1578081030"/>
                  </a:ext>
                </a:extLst>
              </a:tr>
              <a:tr h="421363">
                <a:tc>
                  <a:txBody>
                    <a:bodyPr/>
                    <a:lstStyle/>
                    <a:p>
                      <a:pPr fontAlgn="ctr"/>
                      <a:r>
                        <a:rPr lang="en-US" sz="1200" b="1">
                          <a:effectLst/>
                        </a:rPr>
                        <a:t>Step 2. Establish a Theory of Probable Causes</a:t>
                      </a:r>
                      <a:endParaRPr lang="en-US" sz="1200" b="0">
                        <a:effectLst/>
                      </a:endParaRPr>
                    </a:p>
                  </a:txBody>
                  <a:tcPr marL="47625" marR="47625" marT="47625" marB="47625" anchor="ctr"/>
                </a:tc>
                <a:tc>
                  <a:txBody>
                    <a:bodyPr/>
                    <a:lstStyle/>
                    <a:p>
                      <a:pPr fontAlgn="ctr">
                        <a:buFont typeface="Arial" panose="020B0604020202020204" pitchFamily="34" charset="0"/>
                        <a:buChar char="•"/>
                      </a:pPr>
                      <a:r>
                        <a:rPr lang="en-US" sz="1200" b="0" dirty="0">
                          <a:effectLst/>
                        </a:rPr>
                        <a:t>After the problem is identified, try to establish a theory of </a:t>
                      </a:r>
                      <a:r>
                        <a:rPr lang="en-US" sz="1200" b="0" dirty="0">
                          <a:solidFill>
                            <a:srgbClr val="FF0000"/>
                          </a:solidFill>
                          <a:effectLst/>
                        </a:rPr>
                        <a:t>probable causes</a:t>
                      </a:r>
                      <a:r>
                        <a:rPr lang="en-US" sz="1200" b="0" dirty="0">
                          <a:effectLst/>
                        </a:rPr>
                        <a:t>.</a:t>
                      </a:r>
                    </a:p>
                    <a:p>
                      <a:pPr fontAlgn="ctr">
                        <a:buFont typeface="Arial" panose="020B0604020202020204" pitchFamily="34" charset="0"/>
                        <a:buChar char="•"/>
                      </a:pPr>
                      <a:r>
                        <a:rPr lang="en-US" sz="1200" b="0" dirty="0">
                          <a:effectLst/>
                        </a:rPr>
                        <a:t>This step often yields more than a few probable causes to the problem.</a:t>
                      </a:r>
                    </a:p>
                  </a:txBody>
                  <a:tcPr marL="47625" marR="47625" marT="47625" marB="47625" anchor="ctr"/>
                </a:tc>
                <a:extLst>
                  <a:ext uri="{0D108BD9-81ED-4DB2-BD59-A6C34878D82A}">
                    <a16:rowId xmlns:a16="http://schemas.microsoft.com/office/drawing/2014/main" val="3071355853"/>
                  </a:ext>
                </a:extLst>
              </a:tr>
              <a:tr h="1089971">
                <a:tc>
                  <a:txBody>
                    <a:bodyPr/>
                    <a:lstStyle/>
                    <a:p>
                      <a:pPr fontAlgn="ctr"/>
                      <a:r>
                        <a:rPr lang="en-US" sz="1200" b="1">
                          <a:effectLst/>
                        </a:rPr>
                        <a:t>Step 3. Test the Theory to Determine Cause</a:t>
                      </a:r>
                      <a:endParaRPr lang="en-US" sz="1200" b="0">
                        <a:effectLst/>
                      </a:endParaRPr>
                    </a:p>
                  </a:txBody>
                  <a:tcPr marL="47625" marR="47625" marT="47625" marB="47625" anchor="ctr"/>
                </a:tc>
                <a:tc>
                  <a:txBody>
                    <a:bodyPr/>
                    <a:lstStyle/>
                    <a:p>
                      <a:pPr fontAlgn="ctr">
                        <a:buFont typeface="Arial" panose="020B0604020202020204" pitchFamily="34" charset="0"/>
                        <a:buChar char="•"/>
                      </a:pPr>
                      <a:r>
                        <a:rPr lang="en-US" sz="1200" b="0" dirty="0">
                          <a:effectLst/>
                        </a:rPr>
                        <a:t>Based on the probable causes, </a:t>
                      </a:r>
                      <a:r>
                        <a:rPr lang="en-US" sz="1200" b="0" dirty="0">
                          <a:solidFill>
                            <a:srgbClr val="FF0000"/>
                          </a:solidFill>
                          <a:effectLst/>
                        </a:rPr>
                        <a:t>test your theories </a:t>
                      </a:r>
                      <a:r>
                        <a:rPr lang="en-US" sz="1200" b="0" dirty="0">
                          <a:effectLst/>
                        </a:rPr>
                        <a:t>to determine which one is the cause of the problem.</a:t>
                      </a:r>
                    </a:p>
                    <a:p>
                      <a:pPr fontAlgn="ctr">
                        <a:buFont typeface="Arial" panose="020B0604020202020204" pitchFamily="34" charset="0"/>
                        <a:buChar char="•"/>
                      </a:pPr>
                      <a:r>
                        <a:rPr lang="en-US" sz="1200" b="0" dirty="0">
                          <a:effectLst/>
                        </a:rPr>
                        <a:t>A technician may apply a quick fix to test and see if it solves the problem.</a:t>
                      </a:r>
                    </a:p>
                    <a:p>
                      <a:pPr fontAlgn="ctr">
                        <a:buFont typeface="Arial" panose="020B0604020202020204" pitchFamily="34" charset="0"/>
                        <a:buChar char="•"/>
                      </a:pPr>
                      <a:r>
                        <a:rPr lang="en-US" sz="1200" b="0" dirty="0">
                          <a:effectLst/>
                        </a:rPr>
                        <a:t>If a quick fix does not correct the problem, you might need to research the problem further to establish the exact cause.</a:t>
                      </a:r>
                    </a:p>
                  </a:txBody>
                  <a:tcPr marL="47625" marR="47625" marT="47625" marB="47625" anchor="ctr"/>
                </a:tc>
                <a:extLst>
                  <a:ext uri="{0D108BD9-81ED-4DB2-BD59-A6C34878D82A}">
                    <a16:rowId xmlns:a16="http://schemas.microsoft.com/office/drawing/2014/main" val="2284438502"/>
                  </a:ext>
                </a:extLst>
              </a:tr>
              <a:tr h="421363">
                <a:tc>
                  <a:txBody>
                    <a:bodyPr/>
                    <a:lstStyle/>
                    <a:p>
                      <a:pPr fontAlgn="ctr"/>
                      <a:r>
                        <a:rPr lang="en-US" sz="1200" b="1">
                          <a:effectLst/>
                        </a:rPr>
                        <a:t>Step 4. Establish a Plan of Action and Implement the Solution</a:t>
                      </a:r>
                      <a:endParaRPr lang="en-US" sz="1200" b="0">
                        <a:effectLst/>
                      </a:endParaRPr>
                    </a:p>
                  </a:txBody>
                  <a:tcPr marL="47625" marR="47625" marT="47625" marB="47625" anchor="ctr"/>
                </a:tc>
                <a:tc>
                  <a:txBody>
                    <a:bodyPr/>
                    <a:lstStyle/>
                    <a:p>
                      <a:pPr fontAlgn="ctr"/>
                      <a:r>
                        <a:rPr lang="en-US" sz="1200" b="0" dirty="0">
                          <a:effectLst/>
                        </a:rPr>
                        <a:t>After you have determined the exact cause of the problem, </a:t>
                      </a:r>
                      <a:r>
                        <a:rPr lang="en-US" sz="1200" b="0" dirty="0">
                          <a:solidFill>
                            <a:srgbClr val="FF0000"/>
                          </a:solidFill>
                          <a:effectLst/>
                        </a:rPr>
                        <a:t>establish a plan </a:t>
                      </a:r>
                      <a:r>
                        <a:rPr lang="en-US" sz="1200" b="0" dirty="0">
                          <a:effectLst/>
                        </a:rPr>
                        <a:t>of action to resolve the problem and implement the solution.</a:t>
                      </a:r>
                    </a:p>
                  </a:txBody>
                  <a:tcPr marL="47625" marR="47625" marT="47625" marB="47625" anchor="ctr"/>
                </a:tc>
                <a:extLst>
                  <a:ext uri="{0D108BD9-81ED-4DB2-BD59-A6C34878D82A}">
                    <a16:rowId xmlns:a16="http://schemas.microsoft.com/office/drawing/2014/main" val="2107132597"/>
                  </a:ext>
                </a:extLst>
              </a:tr>
              <a:tr h="421363">
                <a:tc>
                  <a:txBody>
                    <a:bodyPr/>
                    <a:lstStyle/>
                    <a:p>
                      <a:pPr fontAlgn="ctr"/>
                      <a:r>
                        <a:rPr lang="en-US" sz="1200" b="1">
                          <a:effectLst/>
                        </a:rPr>
                        <a:t>Step 5. Verify Solution and Implement Preventive Measures</a:t>
                      </a:r>
                      <a:endParaRPr lang="en-US" sz="1200" b="0">
                        <a:effectLst/>
                      </a:endParaRPr>
                    </a:p>
                  </a:txBody>
                  <a:tcPr marL="47625" marR="47625" marT="47625" marB="47625" anchor="ctr"/>
                </a:tc>
                <a:tc>
                  <a:txBody>
                    <a:bodyPr/>
                    <a:lstStyle/>
                    <a:p>
                      <a:pPr fontAlgn="ctr">
                        <a:buFont typeface="Arial" panose="020B0604020202020204" pitchFamily="34" charset="0"/>
                        <a:buChar char="•"/>
                      </a:pPr>
                      <a:r>
                        <a:rPr lang="en-US" sz="1200" b="0" dirty="0">
                          <a:effectLst/>
                        </a:rPr>
                        <a:t>After you have </a:t>
                      </a:r>
                      <a:r>
                        <a:rPr lang="en-US" sz="1200" b="0" dirty="0">
                          <a:solidFill>
                            <a:srgbClr val="FF0000"/>
                          </a:solidFill>
                          <a:effectLst/>
                        </a:rPr>
                        <a:t>corrected the problem</a:t>
                      </a:r>
                      <a:r>
                        <a:rPr lang="en-US" sz="1200" b="0" dirty="0">
                          <a:effectLst/>
                        </a:rPr>
                        <a:t>, verify full functionality.</a:t>
                      </a:r>
                    </a:p>
                    <a:p>
                      <a:pPr fontAlgn="ctr">
                        <a:buFont typeface="Arial" panose="020B0604020202020204" pitchFamily="34" charset="0"/>
                        <a:buChar char="•"/>
                      </a:pPr>
                      <a:r>
                        <a:rPr lang="en-US" sz="1200" b="0" dirty="0">
                          <a:effectLst/>
                        </a:rPr>
                        <a:t>If applicable, implement preventive measures.</a:t>
                      </a:r>
                    </a:p>
                  </a:txBody>
                  <a:tcPr marL="47625" marR="47625" marT="47625" marB="47625" anchor="ctr"/>
                </a:tc>
                <a:extLst>
                  <a:ext uri="{0D108BD9-81ED-4DB2-BD59-A6C34878D82A}">
                    <a16:rowId xmlns:a16="http://schemas.microsoft.com/office/drawing/2014/main" val="3499597970"/>
                  </a:ext>
                </a:extLst>
              </a:tr>
              <a:tr h="588515">
                <a:tc>
                  <a:txBody>
                    <a:bodyPr/>
                    <a:lstStyle/>
                    <a:p>
                      <a:pPr fontAlgn="ctr"/>
                      <a:r>
                        <a:rPr lang="en-US" sz="1200" b="1" dirty="0">
                          <a:effectLst/>
                        </a:rPr>
                        <a:t>Step 6. Document Findings, Actions, and Outcomes</a:t>
                      </a:r>
                      <a:endParaRPr lang="en-US" sz="1200" b="0" dirty="0">
                        <a:effectLst/>
                      </a:endParaRPr>
                    </a:p>
                  </a:txBody>
                  <a:tcPr marL="47625" marR="47625" marT="47625" marB="47625" anchor="ctr"/>
                </a:tc>
                <a:tc>
                  <a:txBody>
                    <a:bodyPr/>
                    <a:lstStyle/>
                    <a:p>
                      <a:pPr fontAlgn="ctr">
                        <a:buFont typeface="Arial" panose="020B0604020202020204" pitchFamily="34" charset="0"/>
                        <a:buChar char="•"/>
                      </a:pPr>
                      <a:r>
                        <a:rPr lang="en-US" sz="1200" b="0" dirty="0">
                          <a:effectLst/>
                        </a:rPr>
                        <a:t>In the final step of the troubleshooting process, </a:t>
                      </a:r>
                      <a:r>
                        <a:rPr lang="en-US" sz="1200" b="0" dirty="0">
                          <a:solidFill>
                            <a:srgbClr val="FF0000"/>
                          </a:solidFill>
                          <a:effectLst/>
                        </a:rPr>
                        <a:t>document</a:t>
                      </a:r>
                      <a:r>
                        <a:rPr lang="en-US" sz="1200" b="0" dirty="0">
                          <a:effectLst/>
                        </a:rPr>
                        <a:t> your findings, actions, and outcomes.</a:t>
                      </a:r>
                    </a:p>
                    <a:p>
                      <a:pPr fontAlgn="ctr">
                        <a:buFont typeface="Arial" panose="020B0604020202020204" pitchFamily="34" charset="0"/>
                        <a:buChar char="•"/>
                      </a:pPr>
                      <a:r>
                        <a:rPr lang="en-US" sz="1200" b="0" dirty="0">
                          <a:effectLst/>
                        </a:rPr>
                        <a:t>This is very important for future reference.</a:t>
                      </a:r>
                    </a:p>
                  </a:txBody>
                  <a:tcPr marL="47625" marR="47625" marT="47625" marB="47625" anchor="ctr"/>
                </a:tc>
                <a:extLst>
                  <a:ext uri="{0D108BD9-81ED-4DB2-BD59-A6C34878D82A}">
                    <a16:rowId xmlns:a16="http://schemas.microsoft.com/office/drawing/2014/main" val="2247812322"/>
                  </a:ext>
                </a:extLst>
              </a:tr>
            </a:tbl>
          </a:graphicData>
        </a:graphic>
      </p:graphicFrame>
    </p:spTree>
    <p:extLst>
      <p:ext uri="{BB962C8B-B14F-4D97-AF65-F5344CB8AC3E}">
        <p14:creationId xmlns:p14="http://schemas.microsoft.com/office/powerpoint/2010/main" val="1865256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804106F-FA64-286A-04FC-353B30B818C8}"/>
              </a:ext>
            </a:extLst>
          </p:cNvPr>
          <p:cNvSpPr>
            <a:spLocks noGrp="1"/>
          </p:cNvSpPr>
          <p:nvPr>
            <p:ph idx="1"/>
          </p:nvPr>
        </p:nvSpPr>
        <p:spPr>
          <a:xfrm>
            <a:off x="190500" y="1272778"/>
            <a:ext cx="8296275" cy="3394472"/>
          </a:xfrm>
        </p:spPr>
        <p:txBody>
          <a:bodyPr/>
          <a:lstStyle/>
          <a:p>
            <a:pPr marL="0" indent="0">
              <a:buNone/>
            </a:pPr>
            <a:endParaRPr lang="en-MY" dirty="0"/>
          </a:p>
        </p:txBody>
      </p:sp>
      <p:sp>
        <p:nvSpPr>
          <p:cNvPr id="4" name="Title 3">
            <a:extLst>
              <a:ext uri="{FF2B5EF4-FFF2-40B4-BE49-F238E27FC236}">
                <a16:creationId xmlns:a16="http://schemas.microsoft.com/office/drawing/2014/main" id="{8030856A-6B10-E63A-FF9D-FCC3E858E38B}"/>
              </a:ext>
            </a:extLst>
          </p:cNvPr>
          <p:cNvSpPr>
            <a:spLocks noGrp="1"/>
          </p:cNvSpPr>
          <p:nvPr>
            <p:ph type="title"/>
          </p:nvPr>
        </p:nvSpPr>
        <p:spPr/>
        <p:txBody>
          <a:bodyPr/>
          <a:lstStyle/>
          <a:p>
            <a:r>
              <a:rPr lang="en-MY" dirty="0"/>
              <a:t>Contents &amp; Structure</a:t>
            </a:r>
          </a:p>
        </p:txBody>
      </p:sp>
      <p:pic>
        <p:nvPicPr>
          <p:cNvPr id="7" name="Content Placeholder 4">
            <a:extLst>
              <a:ext uri="{FF2B5EF4-FFF2-40B4-BE49-F238E27FC236}">
                <a16:creationId xmlns:a16="http://schemas.microsoft.com/office/drawing/2014/main" id="{89934CFF-C9C4-4962-8B0C-F1BCD8970711}"/>
              </a:ext>
            </a:extLst>
          </p:cNvPr>
          <p:cNvPicPr>
            <a:picLocks noChangeAspect="1"/>
          </p:cNvPicPr>
          <p:nvPr/>
        </p:nvPicPr>
        <p:blipFill rotWithShape="1">
          <a:blip r:embed="rId3"/>
          <a:srcRect b="4005"/>
          <a:stretch/>
        </p:blipFill>
        <p:spPr bwMode="auto">
          <a:xfrm>
            <a:off x="0" y="1"/>
            <a:ext cx="9144000" cy="4937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21726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Troubleshooting Methodologies</a:t>
            </a:r>
            <a:br>
              <a:rPr lang="en-US" dirty="0"/>
            </a:br>
            <a:r>
              <a:rPr lang="en-US" sz="2400" dirty="0"/>
              <a:t>The debug Command</a:t>
            </a:r>
          </a:p>
        </p:txBody>
      </p:sp>
      <p:sp>
        <p:nvSpPr>
          <p:cNvPr id="4" name="Content Placeholder 3">
            <a:extLst>
              <a:ext uri="{FF2B5EF4-FFF2-40B4-BE49-F238E27FC236}">
                <a16:creationId xmlns:a16="http://schemas.microsoft.com/office/drawing/2014/main" id="{055810E9-59A6-4F1D-9857-313BB3E519C4}"/>
              </a:ext>
            </a:extLst>
          </p:cNvPr>
          <p:cNvSpPr>
            <a:spLocks noGrp="1"/>
          </p:cNvSpPr>
          <p:nvPr>
            <p:ph idx="1"/>
          </p:nvPr>
        </p:nvSpPr>
        <p:spPr>
          <a:xfrm>
            <a:off x="474662" y="731837"/>
            <a:ext cx="8280057" cy="3689897"/>
          </a:xfrm>
        </p:spPr>
        <p:txBody>
          <a:bodyPr/>
          <a:lstStyle/>
          <a:p>
            <a:pPr marL="342900" indent="-342900" algn="just">
              <a:buFont typeface="Arial" panose="020B0604020202020204" pitchFamily="34" charset="0"/>
              <a:buChar char="•"/>
            </a:pPr>
            <a:r>
              <a:rPr lang="en-US" sz="1400" dirty="0">
                <a:solidFill>
                  <a:srgbClr val="000000"/>
                </a:solidFill>
              </a:rPr>
              <a:t>The IOS </a:t>
            </a:r>
            <a:r>
              <a:rPr lang="en-US" sz="1400" b="1" dirty="0">
                <a:solidFill>
                  <a:srgbClr val="000000"/>
                </a:solidFill>
              </a:rPr>
              <a:t>debug</a:t>
            </a:r>
            <a:r>
              <a:rPr lang="en-US" sz="1400" dirty="0">
                <a:solidFill>
                  <a:srgbClr val="000000"/>
                </a:solidFill>
              </a:rPr>
              <a:t> command allows the administrator to </a:t>
            </a:r>
            <a:r>
              <a:rPr lang="en-US" sz="1400" dirty="0">
                <a:solidFill>
                  <a:srgbClr val="FF0000"/>
                </a:solidFill>
              </a:rPr>
              <a:t>display OS process</a:t>
            </a:r>
            <a:r>
              <a:rPr lang="en-US" sz="1400" dirty="0">
                <a:solidFill>
                  <a:srgbClr val="000000"/>
                </a:solidFill>
              </a:rPr>
              <a:t>, protocol, mechanism and event messages in real-time for analysis. </a:t>
            </a:r>
          </a:p>
          <a:p>
            <a:pPr marL="342900" indent="-342900" algn="just">
              <a:buFont typeface="Arial" panose="020B0604020202020204" pitchFamily="34" charset="0"/>
              <a:buChar char="•"/>
            </a:pPr>
            <a:r>
              <a:rPr lang="en-US" sz="1400" dirty="0">
                <a:solidFill>
                  <a:srgbClr val="000000"/>
                </a:solidFill>
              </a:rPr>
              <a:t>All </a:t>
            </a:r>
            <a:r>
              <a:rPr lang="en-US" sz="1400" b="1" dirty="0">
                <a:solidFill>
                  <a:srgbClr val="000000"/>
                </a:solidFill>
              </a:rPr>
              <a:t>debug</a:t>
            </a:r>
            <a:r>
              <a:rPr lang="en-US" sz="1400" dirty="0">
                <a:solidFill>
                  <a:srgbClr val="000000"/>
                </a:solidFill>
              </a:rPr>
              <a:t> commands are entered in privileged EXEC mode. The Cisco IOS allows for narrowing the output of </a:t>
            </a:r>
            <a:r>
              <a:rPr lang="en-US" sz="1400" b="1" dirty="0">
                <a:solidFill>
                  <a:srgbClr val="000000"/>
                </a:solidFill>
              </a:rPr>
              <a:t>debug</a:t>
            </a:r>
            <a:r>
              <a:rPr lang="en-US" sz="1400" dirty="0">
                <a:solidFill>
                  <a:srgbClr val="000000"/>
                </a:solidFill>
              </a:rPr>
              <a:t> to include only the relevant feature or </a:t>
            </a:r>
            <a:r>
              <a:rPr lang="en-US" sz="1400" dirty="0" err="1">
                <a:solidFill>
                  <a:srgbClr val="000000"/>
                </a:solidFill>
              </a:rPr>
              <a:t>subfeature</a:t>
            </a:r>
            <a:r>
              <a:rPr lang="en-US" sz="1400" dirty="0">
                <a:solidFill>
                  <a:srgbClr val="000000"/>
                </a:solidFill>
              </a:rPr>
              <a:t>. Use </a:t>
            </a:r>
            <a:r>
              <a:rPr lang="en-US" sz="1400" b="1" dirty="0">
                <a:solidFill>
                  <a:srgbClr val="000000"/>
                </a:solidFill>
              </a:rPr>
              <a:t>debug</a:t>
            </a:r>
            <a:r>
              <a:rPr lang="en-US" sz="1400" dirty="0">
                <a:solidFill>
                  <a:srgbClr val="000000"/>
                </a:solidFill>
              </a:rPr>
              <a:t> commands only to </a:t>
            </a:r>
            <a:r>
              <a:rPr lang="en-US" sz="1400" dirty="0">
                <a:solidFill>
                  <a:srgbClr val="FF0000"/>
                </a:solidFill>
              </a:rPr>
              <a:t>troubleshoot</a:t>
            </a:r>
            <a:r>
              <a:rPr lang="en-US" sz="1400" dirty="0">
                <a:solidFill>
                  <a:srgbClr val="000000"/>
                </a:solidFill>
              </a:rPr>
              <a:t> specific problems.</a:t>
            </a:r>
          </a:p>
          <a:p>
            <a:pPr marL="415985" lvl="1" indent="-342900" algn="just">
              <a:buFont typeface="Arial" panose="020B0604020202020204" pitchFamily="34" charset="0"/>
              <a:buChar char="•"/>
            </a:pPr>
            <a:r>
              <a:rPr lang="en-US" dirty="0">
                <a:solidFill>
                  <a:srgbClr val="000000"/>
                </a:solidFill>
              </a:rPr>
              <a:t>To list a brief description of all the debugging command options, use the </a:t>
            </a:r>
            <a:r>
              <a:rPr lang="en-US" b="1" dirty="0">
                <a:solidFill>
                  <a:srgbClr val="000000"/>
                </a:solidFill>
              </a:rPr>
              <a:t>debug ?</a:t>
            </a:r>
            <a:r>
              <a:rPr lang="en-US" dirty="0">
                <a:solidFill>
                  <a:srgbClr val="000000"/>
                </a:solidFill>
              </a:rPr>
              <a:t> command in privileged EXEC mode at the command line.</a:t>
            </a:r>
          </a:p>
          <a:p>
            <a:pPr marL="415985" lvl="1" indent="-342900" algn="just">
              <a:buFont typeface="Arial" panose="020B0604020202020204" pitchFamily="34" charset="0"/>
              <a:buChar char="•"/>
            </a:pPr>
            <a:r>
              <a:rPr lang="en-US" dirty="0">
                <a:solidFill>
                  <a:srgbClr val="000000"/>
                </a:solidFill>
              </a:rPr>
              <a:t>To turn off a specific debugging feature, add the </a:t>
            </a:r>
            <a:r>
              <a:rPr lang="en-US" b="1" dirty="0">
                <a:solidFill>
                  <a:srgbClr val="000000"/>
                </a:solidFill>
              </a:rPr>
              <a:t>no</a:t>
            </a:r>
            <a:r>
              <a:rPr lang="en-US" dirty="0">
                <a:solidFill>
                  <a:srgbClr val="000000"/>
                </a:solidFill>
              </a:rPr>
              <a:t> keyword in front of the </a:t>
            </a:r>
            <a:r>
              <a:rPr lang="en-US" b="1" dirty="0">
                <a:solidFill>
                  <a:srgbClr val="000000"/>
                </a:solidFill>
              </a:rPr>
              <a:t>debug</a:t>
            </a:r>
            <a:r>
              <a:rPr lang="en-US" dirty="0">
                <a:solidFill>
                  <a:srgbClr val="000000"/>
                </a:solidFill>
              </a:rPr>
              <a:t> command</a:t>
            </a:r>
          </a:p>
          <a:p>
            <a:pPr marL="415985" lvl="1" indent="-342900" algn="just">
              <a:buFont typeface="Arial" panose="020B0604020202020204" pitchFamily="34" charset="0"/>
              <a:buChar char="•"/>
            </a:pPr>
            <a:r>
              <a:rPr lang="en-US" dirty="0">
                <a:solidFill>
                  <a:srgbClr val="000000"/>
                </a:solidFill>
              </a:rPr>
              <a:t>Alternatively, you can enter the </a:t>
            </a:r>
            <a:r>
              <a:rPr lang="en-US" b="1" dirty="0" err="1">
                <a:solidFill>
                  <a:srgbClr val="000000"/>
                </a:solidFill>
              </a:rPr>
              <a:t>undebug</a:t>
            </a:r>
            <a:r>
              <a:rPr lang="en-US" dirty="0">
                <a:solidFill>
                  <a:srgbClr val="000000"/>
                </a:solidFill>
              </a:rPr>
              <a:t> form of the command in privileged EXEC mode.</a:t>
            </a:r>
          </a:p>
          <a:p>
            <a:pPr marL="415985" lvl="1" indent="-342900" algn="just">
              <a:buFont typeface="Arial" panose="020B0604020202020204" pitchFamily="34" charset="0"/>
              <a:buChar char="•"/>
            </a:pPr>
            <a:r>
              <a:rPr lang="en-US" dirty="0">
                <a:solidFill>
                  <a:srgbClr val="000000"/>
                </a:solidFill>
              </a:rPr>
              <a:t>To turn off all active debug commands at once, use the </a:t>
            </a:r>
            <a:r>
              <a:rPr lang="en-US" b="1" dirty="0" err="1">
                <a:solidFill>
                  <a:srgbClr val="000000"/>
                </a:solidFill>
              </a:rPr>
              <a:t>undebug</a:t>
            </a:r>
            <a:r>
              <a:rPr lang="en-US" b="1" dirty="0">
                <a:solidFill>
                  <a:srgbClr val="000000"/>
                </a:solidFill>
              </a:rPr>
              <a:t> all</a:t>
            </a:r>
            <a:r>
              <a:rPr lang="en-US" dirty="0">
                <a:solidFill>
                  <a:srgbClr val="000000"/>
                </a:solidFill>
              </a:rPr>
              <a:t> command.</a:t>
            </a:r>
          </a:p>
          <a:p>
            <a:pPr marL="342900" indent="-342900" algn="just">
              <a:buFont typeface="Arial" panose="020B0604020202020204" pitchFamily="34" charset="0"/>
              <a:buChar char="•"/>
            </a:pPr>
            <a:r>
              <a:rPr lang="en-US" sz="1400" dirty="0">
                <a:solidFill>
                  <a:srgbClr val="000000"/>
                </a:solidFill>
              </a:rPr>
              <a:t>Be </a:t>
            </a:r>
            <a:r>
              <a:rPr lang="en-US" sz="1400" dirty="0">
                <a:solidFill>
                  <a:srgbClr val="FF0000"/>
                </a:solidFill>
              </a:rPr>
              <a:t>cautious</a:t>
            </a:r>
            <a:r>
              <a:rPr lang="en-US" sz="1400" dirty="0">
                <a:solidFill>
                  <a:srgbClr val="000000"/>
                </a:solidFill>
              </a:rPr>
              <a:t> using some </a:t>
            </a:r>
            <a:r>
              <a:rPr lang="en-US" sz="1400" b="1" dirty="0">
                <a:solidFill>
                  <a:srgbClr val="000000"/>
                </a:solidFill>
              </a:rPr>
              <a:t>debug</a:t>
            </a:r>
            <a:r>
              <a:rPr lang="en-US" sz="1400" dirty="0">
                <a:solidFill>
                  <a:srgbClr val="000000"/>
                </a:solidFill>
              </a:rPr>
              <a:t> commands, as they may generate a substantial amount of output and use a large portion of system resources. The router could get so busy displaying </a:t>
            </a:r>
            <a:r>
              <a:rPr lang="en-US" sz="1400" b="1" dirty="0">
                <a:solidFill>
                  <a:srgbClr val="000000"/>
                </a:solidFill>
              </a:rPr>
              <a:t>debug</a:t>
            </a:r>
            <a:r>
              <a:rPr lang="en-US" sz="1400" dirty="0">
                <a:solidFill>
                  <a:srgbClr val="000000"/>
                </a:solidFill>
              </a:rPr>
              <a:t> messages that it would not have enough processing power to perform its network functions, or even listen to commands to turn off debugging. </a:t>
            </a:r>
          </a:p>
        </p:txBody>
      </p:sp>
    </p:spTree>
    <p:extLst>
      <p:ext uri="{BB962C8B-B14F-4D97-AF65-F5344CB8AC3E}">
        <p14:creationId xmlns:p14="http://schemas.microsoft.com/office/powerpoint/2010/main" val="3872995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Troubleshooting Methodologies</a:t>
            </a:r>
            <a:br>
              <a:rPr lang="en-US" dirty="0"/>
            </a:br>
            <a:r>
              <a:rPr lang="en-US" sz="2400" dirty="0"/>
              <a:t>The terminal monitor Command</a:t>
            </a:r>
          </a:p>
        </p:txBody>
      </p:sp>
      <p:sp>
        <p:nvSpPr>
          <p:cNvPr id="5" name="Content Placeholder 4">
            <a:extLst>
              <a:ext uri="{FF2B5EF4-FFF2-40B4-BE49-F238E27FC236}">
                <a16:creationId xmlns:a16="http://schemas.microsoft.com/office/drawing/2014/main" id="{67D403C5-B81D-431B-B2D2-68B008D495BC}"/>
              </a:ext>
            </a:extLst>
          </p:cNvPr>
          <p:cNvSpPr>
            <a:spLocks noGrp="1"/>
          </p:cNvSpPr>
          <p:nvPr>
            <p:ph idx="1"/>
          </p:nvPr>
        </p:nvSpPr>
        <p:spPr>
          <a:xfrm>
            <a:off x="474662" y="731837"/>
            <a:ext cx="3857193" cy="3689897"/>
          </a:xfrm>
        </p:spPr>
        <p:txBody>
          <a:bodyPr/>
          <a:lstStyle/>
          <a:p>
            <a:pPr marL="342900" indent="-342900" algn="just">
              <a:buFont typeface="Arial" panose="020B0604020202020204" pitchFamily="34" charset="0"/>
              <a:buChar char="•"/>
            </a:pPr>
            <a:r>
              <a:rPr lang="en-US" sz="1600" b="1" dirty="0">
                <a:solidFill>
                  <a:srgbClr val="000000"/>
                </a:solidFill>
              </a:rPr>
              <a:t>debug</a:t>
            </a:r>
            <a:r>
              <a:rPr lang="en-US" sz="1600" dirty="0">
                <a:solidFill>
                  <a:srgbClr val="000000"/>
                </a:solidFill>
              </a:rPr>
              <a:t>  and certain other IOS message output is not automatically displayed on remote connections. This is because log messages are prevented from being displayed on </a:t>
            </a:r>
            <a:r>
              <a:rPr lang="en-US" sz="1600" dirty="0" err="1">
                <a:solidFill>
                  <a:srgbClr val="000000"/>
                </a:solidFill>
              </a:rPr>
              <a:t>vty</a:t>
            </a:r>
            <a:r>
              <a:rPr lang="en-US" sz="1600" dirty="0">
                <a:solidFill>
                  <a:srgbClr val="000000"/>
                </a:solidFill>
              </a:rPr>
              <a:t> lines.</a:t>
            </a:r>
          </a:p>
          <a:p>
            <a:pPr marL="342900" indent="-342900" algn="just">
              <a:buFont typeface="Arial" panose="020B0604020202020204" pitchFamily="34" charset="0"/>
              <a:buChar char="•"/>
            </a:pPr>
            <a:r>
              <a:rPr lang="en-US" sz="1600" dirty="0">
                <a:solidFill>
                  <a:srgbClr val="000000"/>
                </a:solidFill>
              </a:rPr>
              <a:t>To display log messages on a terminal (virtual console), use the </a:t>
            </a:r>
            <a:r>
              <a:rPr lang="en-US" sz="1600" b="1" dirty="0">
                <a:solidFill>
                  <a:srgbClr val="000000"/>
                </a:solidFill>
              </a:rPr>
              <a:t>terminal monitor</a:t>
            </a:r>
            <a:r>
              <a:rPr lang="en-US" sz="1600" dirty="0">
                <a:solidFill>
                  <a:srgbClr val="000000"/>
                </a:solidFill>
              </a:rPr>
              <a:t> privileged EXEC command. To stop logging messages on a terminal, use the </a:t>
            </a:r>
            <a:r>
              <a:rPr lang="en-US" sz="1600" b="1" dirty="0">
                <a:solidFill>
                  <a:srgbClr val="000000"/>
                </a:solidFill>
              </a:rPr>
              <a:t>terminal no monitor</a:t>
            </a:r>
            <a:r>
              <a:rPr lang="en-US" sz="1600" dirty="0">
                <a:solidFill>
                  <a:srgbClr val="000000"/>
                </a:solidFill>
              </a:rPr>
              <a:t> privileged EXEC command.</a:t>
            </a:r>
          </a:p>
        </p:txBody>
      </p:sp>
      <p:pic>
        <p:nvPicPr>
          <p:cNvPr id="7" name="Picture 6">
            <a:extLst>
              <a:ext uri="{FF2B5EF4-FFF2-40B4-BE49-F238E27FC236}">
                <a16:creationId xmlns:a16="http://schemas.microsoft.com/office/drawing/2014/main" id="{B3CB0FC6-F496-4FA2-BA44-D4FC2FBF18F2}"/>
              </a:ext>
            </a:extLst>
          </p:cNvPr>
          <p:cNvPicPr>
            <a:picLocks noChangeAspect="1"/>
          </p:cNvPicPr>
          <p:nvPr/>
        </p:nvPicPr>
        <p:blipFill>
          <a:blip r:embed="rId3"/>
          <a:stretch>
            <a:fillRect/>
          </a:stretch>
        </p:blipFill>
        <p:spPr>
          <a:xfrm>
            <a:off x="4465061" y="715869"/>
            <a:ext cx="4204277" cy="1693666"/>
          </a:xfrm>
          <a:prstGeom prst="rect">
            <a:avLst/>
          </a:prstGeom>
        </p:spPr>
      </p:pic>
      <p:pic>
        <p:nvPicPr>
          <p:cNvPr id="6" name="Picture 5">
            <a:extLst>
              <a:ext uri="{FF2B5EF4-FFF2-40B4-BE49-F238E27FC236}">
                <a16:creationId xmlns:a16="http://schemas.microsoft.com/office/drawing/2014/main" id="{F40D03CD-3EBA-4C21-AC9F-01C7FA500418}"/>
              </a:ext>
            </a:extLst>
          </p:cNvPr>
          <p:cNvPicPr>
            <a:picLocks noChangeAspect="1"/>
          </p:cNvPicPr>
          <p:nvPr/>
        </p:nvPicPr>
        <p:blipFill>
          <a:blip r:embed="rId4"/>
          <a:stretch>
            <a:fillRect/>
          </a:stretch>
        </p:blipFill>
        <p:spPr>
          <a:xfrm>
            <a:off x="4465061" y="2428902"/>
            <a:ext cx="4204277" cy="2196785"/>
          </a:xfrm>
          <a:prstGeom prst="rect">
            <a:avLst/>
          </a:prstGeom>
        </p:spPr>
      </p:pic>
    </p:spTree>
    <p:extLst>
      <p:ext uri="{BB962C8B-B14F-4D97-AF65-F5344CB8AC3E}">
        <p14:creationId xmlns:p14="http://schemas.microsoft.com/office/powerpoint/2010/main" val="57881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1788160"/>
            <a:ext cx="7848344" cy="929640"/>
          </a:xfrm>
        </p:spPr>
        <p:txBody>
          <a:bodyPr/>
          <a:lstStyle/>
          <a:p>
            <a:pPr algn="ctr"/>
            <a:r>
              <a:rPr lang="en-US" dirty="0">
                <a:solidFill>
                  <a:schemeClr val="accent5">
                    <a:lumMod val="40000"/>
                    <a:lumOff val="60000"/>
                  </a:schemeClr>
                </a:solidFill>
              </a:rPr>
              <a:t>Troubleshooting Scenarios</a:t>
            </a:r>
          </a:p>
        </p:txBody>
      </p:sp>
    </p:spTree>
    <p:custDataLst>
      <p:tags r:id="rId1"/>
    </p:custDataLst>
    <p:extLst>
      <p:ext uri="{BB962C8B-B14F-4D97-AF65-F5344CB8AC3E}">
        <p14:creationId xmlns:p14="http://schemas.microsoft.com/office/powerpoint/2010/main" val="3969494417"/>
      </p:ext>
    </p:extLst>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Troubleshooting Scenarios</a:t>
            </a:r>
            <a:br>
              <a:rPr lang="en-US" sz="1600" dirty="0"/>
            </a:br>
            <a:r>
              <a:rPr lang="en-US" sz="2400" dirty="0"/>
              <a:t>IP Addressing Issues on IOS Devices</a:t>
            </a:r>
          </a:p>
        </p:txBody>
      </p:sp>
      <p:sp>
        <p:nvSpPr>
          <p:cNvPr id="5" name="Content Placeholder 4">
            <a:extLst>
              <a:ext uri="{FF2B5EF4-FFF2-40B4-BE49-F238E27FC236}">
                <a16:creationId xmlns:a16="http://schemas.microsoft.com/office/drawing/2014/main" id="{4089B99F-CCB5-409E-A46F-AD649A1893BE}"/>
              </a:ext>
            </a:extLst>
          </p:cNvPr>
          <p:cNvSpPr>
            <a:spLocks noGrp="1"/>
          </p:cNvSpPr>
          <p:nvPr>
            <p:ph idx="1"/>
          </p:nvPr>
        </p:nvSpPr>
        <p:spPr>
          <a:xfrm>
            <a:off x="474662" y="731838"/>
            <a:ext cx="8280057" cy="1907598"/>
          </a:xfrm>
        </p:spPr>
        <p:txBody>
          <a:bodyPr/>
          <a:lstStyle/>
          <a:p>
            <a:pPr marL="342900" indent="-342900" algn="just">
              <a:buFont typeface="Arial" panose="020B0604020202020204" pitchFamily="34" charset="0"/>
              <a:buChar char="•"/>
            </a:pPr>
            <a:r>
              <a:rPr lang="en-US" sz="1400" dirty="0">
                <a:solidFill>
                  <a:srgbClr val="FF0000"/>
                </a:solidFill>
              </a:rPr>
              <a:t>Two common </a:t>
            </a:r>
            <a:r>
              <a:rPr lang="en-US" sz="1400" dirty="0">
                <a:solidFill>
                  <a:srgbClr val="000000"/>
                </a:solidFill>
              </a:rPr>
              <a:t>causes of incorrect IPv4 assignment are manual assignment mistakes or DHCP-related issues.</a:t>
            </a:r>
          </a:p>
          <a:p>
            <a:pPr marL="342900" indent="-342900" algn="just">
              <a:buFont typeface="Arial" panose="020B0604020202020204" pitchFamily="34" charset="0"/>
              <a:buChar char="•"/>
            </a:pPr>
            <a:r>
              <a:rPr lang="en-US" sz="1400" dirty="0">
                <a:solidFill>
                  <a:srgbClr val="000000"/>
                </a:solidFill>
              </a:rPr>
              <a:t>Network administrators often have to </a:t>
            </a:r>
            <a:r>
              <a:rPr lang="en-US" sz="1400" dirty="0">
                <a:solidFill>
                  <a:srgbClr val="FF0000"/>
                </a:solidFill>
              </a:rPr>
              <a:t>manually assign IP </a:t>
            </a:r>
            <a:r>
              <a:rPr lang="en-US" sz="1400" dirty="0">
                <a:solidFill>
                  <a:srgbClr val="000000"/>
                </a:solidFill>
              </a:rPr>
              <a:t>addresses to devices such as servers and routers. If a mistake is made during the assignment, then communications issues with the device are very likely to occur.</a:t>
            </a:r>
          </a:p>
          <a:p>
            <a:pPr marL="342900" indent="-342900" algn="just">
              <a:buFont typeface="Arial" panose="020B0604020202020204" pitchFamily="34" charset="0"/>
              <a:buChar char="•"/>
            </a:pPr>
            <a:r>
              <a:rPr lang="en-US" sz="1400" dirty="0">
                <a:solidFill>
                  <a:srgbClr val="000000"/>
                </a:solidFill>
              </a:rPr>
              <a:t>On an IOS device, use the </a:t>
            </a:r>
            <a:r>
              <a:rPr lang="en-US" sz="1400" b="1" dirty="0">
                <a:solidFill>
                  <a:srgbClr val="000000"/>
                </a:solidFill>
              </a:rPr>
              <a:t>show </a:t>
            </a:r>
            <a:r>
              <a:rPr lang="en-US" sz="1400" b="1" dirty="0" err="1">
                <a:solidFill>
                  <a:srgbClr val="000000"/>
                </a:solidFill>
              </a:rPr>
              <a:t>ip</a:t>
            </a:r>
            <a:r>
              <a:rPr lang="en-US" sz="1400" b="1" dirty="0">
                <a:solidFill>
                  <a:srgbClr val="000000"/>
                </a:solidFill>
              </a:rPr>
              <a:t> interface</a:t>
            </a:r>
            <a:r>
              <a:rPr lang="en-US" sz="1400" dirty="0">
                <a:solidFill>
                  <a:srgbClr val="000000"/>
                </a:solidFill>
              </a:rPr>
              <a:t> or </a:t>
            </a:r>
            <a:r>
              <a:rPr lang="en-US" sz="1400" b="1" dirty="0">
                <a:solidFill>
                  <a:srgbClr val="000000"/>
                </a:solidFill>
              </a:rPr>
              <a:t>show </a:t>
            </a:r>
            <a:r>
              <a:rPr lang="en-US" sz="1400" b="1" dirty="0" err="1">
                <a:solidFill>
                  <a:srgbClr val="000000"/>
                </a:solidFill>
              </a:rPr>
              <a:t>ip</a:t>
            </a:r>
            <a:r>
              <a:rPr lang="en-US" sz="1400" b="1" dirty="0">
                <a:solidFill>
                  <a:srgbClr val="000000"/>
                </a:solidFill>
              </a:rPr>
              <a:t> interface brief</a:t>
            </a:r>
            <a:r>
              <a:rPr lang="en-US" sz="1400" dirty="0">
                <a:solidFill>
                  <a:srgbClr val="000000"/>
                </a:solidFill>
              </a:rPr>
              <a:t> commands to verify what IPv4 addresses are assigned to the network interfaces. For example, issuing the </a:t>
            </a:r>
            <a:r>
              <a:rPr lang="en-US" sz="1400" b="1" dirty="0">
                <a:solidFill>
                  <a:srgbClr val="000000"/>
                </a:solidFill>
              </a:rPr>
              <a:t>show </a:t>
            </a:r>
            <a:r>
              <a:rPr lang="en-US" sz="1400" b="1" dirty="0" err="1">
                <a:solidFill>
                  <a:srgbClr val="000000"/>
                </a:solidFill>
              </a:rPr>
              <a:t>ip</a:t>
            </a:r>
            <a:r>
              <a:rPr lang="en-US" sz="1400" b="1" dirty="0">
                <a:solidFill>
                  <a:srgbClr val="000000"/>
                </a:solidFill>
              </a:rPr>
              <a:t> interface</a:t>
            </a:r>
            <a:r>
              <a:rPr lang="en-US" sz="1400" dirty="0">
                <a:solidFill>
                  <a:srgbClr val="000000"/>
                </a:solidFill>
              </a:rPr>
              <a:t> </a:t>
            </a:r>
            <a:r>
              <a:rPr lang="en-US" sz="1400" b="1" dirty="0">
                <a:solidFill>
                  <a:srgbClr val="000000"/>
                </a:solidFill>
              </a:rPr>
              <a:t>brief</a:t>
            </a:r>
            <a:r>
              <a:rPr lang="en-US" sz="1400" dirty="0">
                <a:solidFill>
                  <a:srgbClr val="000000"/>
                </a:solidFill>
              </a:rPr>
              <a:t> command as shown would validate the interface status on R1.</a:t>
            </a:r>
          </a:p>
          <a:p>
            <a:pPr marL="342900" indent="-342900" algn="l">
              <a:buFont typeface="Arial" panose="020B0604020202020204" pitchFamily="34" charset="0"/>
              <a:buChar char="•"/>
            </a:pPr>
            <a:endParaRPr lang="en-US" sz="1400" dirty="0">
              <a:solidFill>
                <a:srgbClr val="000000"/>
              </a:solidFill>
            </a:endParaRPr>
          </a:p>
        </p:txBody>
      </p:sp>
      <p:pic>
        <p:nvPicPr>
          <p:cNvPr id="6" name="Picture 5">
            <a:extLst>
              <a:ext uri="{FF2B5EF4-FFF2-40B4-BE49-F238E27FC236}">
                <a16:creationId xmlns:a16="http://schemas.microsoft.com/office/drawing/2014/main" id="{B1698732-E985-4F83-A567-32F90E36D49D}"/>
              </a:ext>
            </a:extLst>
          </p:cNvPr>
          <p:cNvPicPr>
            <a:picLocks noChangeAspect="1"/>
          </p:cNvPicPr>
          <p:nvPr/>
        </p:nvPicPr>
        <p:blipFill>
          <a:blip r:embed="rId3"/>
          <a:stretch>
            <a:fillRect/>
          </a:stretch>
        </p:blipFill>
        <p:spPr>
          <a:xfrm>
            <a:off x="1485727" y="2639435"/>
            <a:ext cx="6257925" cy="1933575"/>
          </a:xfrm>
          <a:prstGeom prst="rect">
            <a:avLst/>
          </a:prstGeom>
        </p:spPr>
      </p:pic>
    </p:spTree>
    <p:extLst>
      <p:ext uri="{BB962C8B-B14F-4D97-AF65-F5344CB8AC3E}">
        <p14:creationId xmlns:p14="http://schemas.microsoft.com/office/powerpoint/2010/main" val="11760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Troubleshooting Scenarios</a:t>
            </a:r>
            <a:br>
              <a:rPr lang="en-US" sz="1600" dirty="0"/>
            </a:br>
            <a:r>
              <a:rPr lang="en-US" sz="2400" dirty="0"/>
              <a:t>IP Addressing Issues on End Devices</a:t>
            </a:r>
          </a:p>
        </p:txBody>
      </p:sp>
      <p:sp>
        <p:nvSpPr>
          <p:cNvPr id="4" name="Content Placeholder 3">
            <a:extLst>
              <a:ext uri="{FF2B5EF4-FFF2-40B4-BE49-F238E27FC236}">
                <a16:creationId xmlns:a16="http://schemas.microsoft.com/office/drawing/2014/main" id="{7ED07164-DA0A-44EF-A4C1-36A79B33BB69}"/>
              </a:ext>
            </a:extLst>
          </p:cNvPr>
          <p:cNvSpPr>
            <a:spLocks noGrp="1"/>
          </p:cNvSpPr>
          <p:nvPr>
            <p:ph idx="1"/>
          </p:nvPr>
        </p:nvSpPr>
        <p:spPr>
          <a:xfrm>
            <a:off x="474662" y="731837"/>
            <a:ext cx="8280057" cy="3689897"/>
          </a:xfrm>
        </p:spPr>
        <p:txBody>
          <a:bodyPr/>
          <a:lstStyle/>
          <a:p>
            <a:pPr marL="342900" indent="-342900" algn="just">
              <a:buFont typeface="Arial" panose="020B0604020202020204" pitchFamily="34" charset="0"/>
              <a:buChar char="•"/>
            </a:pPr>
            <a:r>
              <a:rPr lang="en-US" sz="1500" dirty="0">
                <a:solidFill>
                  <a:srgbClr val="000000"/>
                </a:solidFill>
              </a:rPr>
              <a:t>On Windows-based machines, when the device cannot contact a DHCP server, Windows will </a:t>
            </a:r>
            <a:r>
              <a:rPr lang="en-US" sz="1500" dirty="0">
                <a:solidFill>
                  <a:srgbClr val="FF0000"/>
                </a:solidFill>
              </a:rPr>
              <a:t>automatically</a:t>
            </a:r>
            <a:r>
              <a:rPr lang="en-US" sz="1500" dirty="0">
                <a:solidFill>
                  <a:srgbClr val="000000"/>
                </a:solidFill>
              </a:rPr>
              <a:t> assign an address belonging to the </a:t>
            </a:r>
            <a:r>
              <a:rPr lang="en-US" sz="1500" dirty="0">
                <a:solidFill>
                  <a:srgbClr val="FF0000"/>
                </a:solidFill>
              </a:rPr>
              <a:t>169.254.0.0/16</a:t>
            </a:r>
            <a:r>
              <a:rPr lang="en-US" sz="1500" dirty="0">
                <a:solidFill>
                  <a:srgbClr val="000000"/>
                </a:solidFill>
              </a:rPr>
              <a:t> range. This feature is called </a:t>
            </a:r>
            <a:r>
              <a:rPr lang="en-US" sz="1500" dirty="0">
                <a:solidFill>
                  <a:srgbClr val="FF0000"/>
                </a:solidFill>
              </a:rPr>
              <a:t>Automatic Private IP Addressing (APIPA</a:t>
            </a:r>
            <a:r>
              <a:rPr lang="en-US" sz="1500" dirty="0">
                <a:solidFill>
                  <a:srgbClr val="000000"/>
                </a:solidFill>
              </a:rPr>
              <a:t>). </a:t>
            </a:r>
          </a:p>
          <a:p>
            <a:pPr marL="342900" indent="-342900" algn="just">
              <a:buFont typeface="Arial" panose="020B0604020202020204" pitchFamily="34" charset="0"/>
              <a:buChar char="•"/>
            </a:pPr>
            <a:r>
              <a:rPr lang="en-US" sz="1500" dirty="0">
                <a:solidFill>
                  <a:srgbClr val="000000"/>
                </a:solidFill>
              </a:rPr>
              <a:t>A computer with an APIPA address </a:t>
            </a:r>
            <a:r>
              <a:rPr lang="en-US" sz="1500" dirty="0">
                <a:solidFill>
                  <a:srgbClr val="FF0000"/>
                </a:solidFill>
              </a:rPr>
              <a:t>will not be able to communicate </a:t>
            </a:r>
            <a:r>
              <a:rPr lang="en-US" sz="1500" dirty="0">
                <a:solidFill>
                  <a:srgbClr val="000000"/>
                </a:solidFill>
              </a:rPr>
              <a:t>with other devices in the network because those devices will most likely not belong to the 169.254.0.0/16 network. </a:t>
            </a:r>
          </a:p>
          <a:p>
            <a:pPr marL="415985" lvl="1" indent="-342900" algn="just">
              <a:buFont typeface="Arial" panose="020B0604020202020204" pitchFamily="34" charset="0"/>
              <a:buChar char="•"/>
            </a:pPr>
            <a:r>
              <a:rPr lang="en-US" b="1" dirty="0">
                <a:solidFill>
                  <a:srgbClr val="000000"/>
                </a:solidFill>
              </a:rPr>
              <a:t>Note</a:t>
            </a:r>
            <a:r>
              <a:rPr lang="en-US" dirty="0">
                <a:solidFill>
                  <a:srgbClr val="000000"/>
                </a:solidFill>
              </a:rPr>
              <a:t>: Other operating systems, such Linux and OS X, do not use APIPA.</a:t>
            </a:r>
          </a:p>
          <a:p>
            <a:pPr marL="342900" indent="-342900" algn="just">
              <a:buFont typeface="Arial" panose="020B0604020202020204" pitchFamily="34" charset="0"/>
              <a:buChar char="•"/>
            </a:pPr>
            <a:r>
              <a:rPr lang="en-US" sz="1500" dirty="0">
                <a:solidFill>
                  <a:srgbClr val="000000"/>
                </a:solidFill>
              </a:rPr>
              <a:t>If the device is unable to communicate with the DHCP server, then the server cannot assign an IPv4 address for the specific network and the device will not be able to communicate.</a:t>
            </a:r>
          </a:p>
          <a:p>
            <a:pPr marL="342900" indent="-342900" algn="just">
              <a:buFont typeface="Arial" panose="020B0604020202020204" pitchFamily="34" charset="0"/>
              <a:buChar char="•"/>
            </a:pPr>
            <a:r>
              <a:rPr lang="en-US" sz="1500" dirty="0">
                <a:solidFill>
                  <a:srgbClr val="000000"/>
                </a:solidFill>
              </a:rPr>
              <a:t>To verify the IP addresses assigned to a Windows-based computer, use the </a:t>
            </a:r>
            <a:r>
              <a:rPr lang="en-US" sz="1500" b="1" dirty="0">
                <a:solidFill>
                  <a:srgbClr val="000000"/>
                </a:solidFill>
              </a:rPr>
              <a:t>ipconfig</a:t>
            </a:r>
            <a:r>
              <a:rPr lang="en-US" sz="1500" dirty="0">
                <a:solidFill>
                  <a:srgbClr val="000000"/>
                </a:solidFill>
              </a:rPr>
              <a:t> command.</a:t>
            </a:r>
          </a:p>
          <a:p>
            <a:pPr marL="342900" indent="-342900" algn="just">
              <a:buFont typeface="Arial" panose="020B0604020202020204" pitchFamily="34" charset="0"/>
              <a:buChar char="•"/>
            </a:pPr>
            <a:endParaRPr lang="en-US" sz="1400" dirty="0">
              <a:solidFill>
                <a:srgbClr val="000000"/>
              </a:solidFill>
            </a:endParaRPr>
          </a:p>
        </p:txBody>
      </p:sp>
    </p:spTree>
    <p:extLst>
      <p:ext uri="{BB962C8B-B14F-4D97-AF65-F5344CB8AC3E}">
        <p14:creationId xmlns:p14="http://schemas.microsoft.com/office/powerpoint/2010/main" val="3604501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Troubleshooting Scenarios</a:t>
            </a:r>
            <a:br>
              <a:rPr lang="en-US" sz="1600" dirty="0"/>
            </a:br>
            <a:r>
              <a:rPr lang="en-US" sz="2400" dirty="0"/>
              <a:t>Default Gateway Issues</a:t>
            </a:r>
          </a:p>
        </p:txBody>
      </p:sp>
      <p:sp>
        <p:nvSpPr>
          <p:cNvPr id="4" name="Content Placeholder 3">
            <a:extLst>
              <a:ext uri="{FF2B5EF4-FFF2-40B4-BE49-F238E27FC236}">
                <a16:creationId xmlns:a16="http://schemas.microsoft.com/office/drawing/2014/main" id="{7ED07164-DA0A-44EF-A4C1-36A79B33BB69}"/>
              </a:ext>
            </a:extLst>
          </p:cNvPr>
          <p:cNvSpPr>
            <a:spLocks noGrp="1"/>
          </p:cNvSpPr>
          <p:nvPr>
            <p:ph idx="1"/>
          </p:nvPr>
        </p:nvSpPr>
        <p:spPr>
          <a:xfrm>
            <a:off x="474662" y="731837"/>
            <a:ext cx="8280057" cy="3689897"/>
          </a:xfrm>
        </p:spPr>
        <p:txBody>
          <a:bodyPr/>
          <a:lstStyle/>
          <a:p>
            <a:pPr marL="342900" indent="-342900" algn="just">
              <a:buFont typeface="Arial" panose="020B0604020202020204" pitchFamily="34" charset="0"/>
              <a:buChar char="•"/>
            </a:pPr>
            <a:r>
              <a:rPr lang="en-US" sz="1500" dirty="0">
                <a:solidFill>
                  <a:srgbClr val="000000"/>
                </a:solidFill>
              </a:rPr>
              <a:t>The </a:t>
            </a:r>
            <a:r>
              <a:rPr lang="en-US" sz="1500" dirty="0">
                <a:solidFill>
                  <a:srgbClr val="FF0000"/>
                </a:solidFill>
              </a:rPr>
              <a:t>default gateway </a:t>
            </a:r>
            <a:r>
              <a:rPr lang="en-US" sz="1500" dirty="0">
                <a:solidFill>
                  <a:srgbClr val="000000"/>
                </a:solidFill>
              </a:rPr>
              <a:t>for an end device </a:t>
            </a:r>
            <a:r>
              <a:rPr lang="en-US" sz="1500" dirty="0">
                <a:solidFill>
                  <a:srgbClr val="FF0000"/>
                </a:solidFill>
              </a:rPr>
              <a:t>is the closest networking device</a:t>
            </a:r>
            <a:r>
              <a:rPr lang="en-US" sz="1500" dirty="0">
                <a:solidFill>
                  <a:srgbClr val="000000"/>
                </a:solidFill>
              </a:rPr>
              <a:t>, belonging to the same network as the end device, that can forward traffic to other networks. If a device has an incorrect or nonexistent default gateway address, it will not be able to communicate with devices in remote networks. </a:t>
            </a:r>
          </a:p>
          <a:p>
            <a:pPr marL="342900" indent="-342900" algn="just">
              <a:buFont typeface="Arial" panose="020B0604020202020204" pitchFamily="34" charset="0"/>
              <a:buChar char="•"/>
            </a:pPr>
            <a:r>
              <a:rPr lang="en-US" sz="1500" dirty="0">
                <a:solidFill>
                  <a:srgbClr val="000000"/>
                </a:solidFill>
              </a:rPr>
              <a:t>Similar to IPv4 addressing issues, default gateway problems can be related to </a:t>
            </a:r>
            <a:r>
              <a:rPr lang="en-US" sz="1500" dirty="0">
                <a:solidFill>
                  <a:srgbClr val="FF0000"/>
                </a:solidFill>
              </a:rPr>
              <a:t>misconfiguration</a:t>
            </a:r>
            <a:r>
              <a:rPr lang="en-US" sz="1500" dirty="0">
                <a:solidFill>
                  <a:srgbClr val="000000"/>
                </a:solidFill>
              </a:rPr>
              <a:t> (in the case of manual assignment) or DHCP problems (if automatic assignment is in use).</a:t>
            </a:r>
          </a:p>
          <a:p>
            <a:pPr marL="342900" indent="-342900" algn="just">
              <a:buFont typeface="Arial" panose="020B0604020202020204" pitchFamily="34" charset="0"/>
              <a:buChar char="•"/>
            </a:pPr>
            <a:r>
              <a:rPr lang="en-US" sz="1500" dirty="0">
                <a:solidFill>
                  <a:srgbClr val="000000"/>
                </a:solidFill>
              </a:rPr>
              <a:t>To verify the default gateway on Windows-based computers, use the </a:t>
            </a:r>
            <a:r>
              <a:rPr lang="en-US" sz="1500" b="1" dirty="0">
                <a:solidFill>
                  <a:srgbClr val="000000"/>
                </a:solidFill>
              </a:rPr>
              <a:t>ipconfig</a:t>
            </a:r>
            <a:r>
              <a:rPr lang="en-US" sz="1500" dirty="0">
                <a:solidFill>
                  <a:srgbClr val="000000"/>
                </a:solidFill>
              </a:rPr>
              <a:t> command.</a:t>
            </a:r>
          </a:p>
          <a:p>
            <a:pPr marL="342900" indent="-342900" algn="just">
              <a:buFont typeface="Arial" panose="020B0604020202020204" pitchFamily="34" charset="0"/>
              <a:buChar char="•"/>
            </a:pPr>
            <a:r>
              <a:rPr lang="en-US" sz="1500" dirty="0">
                <a:solidFill>
                  <a:srgbClr val="000000"/>
                </a:solidFill>
              </a:rPr>
              <a:t>On a router, use the </a:t>
            </a:r>
            <a:r>
              <a:rPr lang="en-US" sz="1500" b="1" dirty="0">
                <a:solidFill>
                  <a:srgbClr val="000000"/>
                </a:solidFill>
              </a:rPr>
              <a:t>show </a:t>
            </a:r>
            <a:r>
              <a:rPr lang="en-US" sz="1500" b="1" dirty="0" err="1">
                <a:solidFill>
                  <a:srgbClr val="000000"/>
                </a:solidFill>
              </a:rPr>
              <a:t>ip</a:t>
            </a:r>
            <a:r>
              <a:rPr lang="en-US" sz="1500" b="1" dirty="0">
                <a:solidFill>
                  <a:srgbClr val="000000"/>
                </a:solidFill>
              </a:rPr>
              <a:t> route </a:t>
            </a:r>
            <a:r>
              <a:rPr lang="en-US" sz="1500" dirty="0">
                <a:solidFill>
                  <a:srgbClr val="000000"/>
                </a:solidFill>
              </a:rPr>
              <a:t>command to list the routing table and verify that the default gateway, known as a default route, has been set. This route is used when the destination address of the packet does not match any other routes in its routing table.</a:t>
            </a:r>
          </a:p>
          <a:p>
            <a:pPr marL="342900" indent="-342900" algn="just">
              <a:buFont typeface="Arial" panose="020B0604020202020204" pitchFamily="34" charset="0"/>
              <a:buChar char="•"/>
            </a:pPr>
            <a:endParaRPr lang="en-US" sz="1400" dirty="0">
              <a:solidFill>
                <a:srgbClr val="000000"/>
              </a:solidFill>
            </a:endParaRPr>
          </a:p>
          <a:p>
            <a:pPr marL="342900" indent="-342900" algn="just">
              <a:buFont typeface="Arial" panose="020B0604020202020204" pitchFamily="34" charset="0"/>
              <a:buChar char="•"/>
            </a:pPr>
            <a:endParaRPr lang="en-US" sz="1400" dirty="0">
              <a:solidFill>
                <a:srgbClr val="000000"/>
              </a:solidFill>
            </a:endParaRPr>
          </a:p>
        </p:txBody>
      </p:sp>
    </p:spTree>
    <p:extLst>
      <p:ext uri="{BB962C8B-B14F-4D97-AF65-F5344CB8AC3E}">
        <p14:creationId xmlns:p14="http://schemas.microsoft.com/office/powerpoint/2010/main" val="804462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55319" y="1953578"/>
            <a:ext cx="6210236" cy="727710"/>
          </a:xfrm>
        </p:spPr>
        <p:txBody>
          <a:bodyPr/>
          <a:lstStyle/>
          <a:p>
            <a:pPr algn="ctr"/>
            <a:r>
              <a:rPr lang="en-US" dirty="0">
                <a:solidFill>
                  <a:schemeClr val="accent5">
                    <a:lumMod val="40000"/>
                    <a:lumOff val="60000"/>
                  </a:schemeClr>
                </a:solidFill>
              </a:rPr>
              <a:t> Summary</a:t>
            </a:r>
          </a:p>
        </p:txBody>
      </p:sp>
    </p:spTree>
    <p:custDataLst>
      <p:tags r:id="rId1"/>
    </p:custDataLst>
    <p:extLst>
      <p:ext uri="{BB962C8B-B14F-4D97-AF65-F5344CB8AC3E}">
        <p14:creationId xmlns:p14="http://schemas.microsoft.com/office/powerpoint/2010/main" val="3479078323"/>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MY" dirty="0"/>
              <a:t>Summary / Recap of Main Points</a:t>
            </a:r>
          </a:p>
        </p:txBody>
      </p:sp>
      <p:sp>
        <p:nvSpPr>
          <p:cNvPr id="2" name="Content Placeholder 1">
            <a:extLst>
              <a:ext uri="{FF2B5EF4-FFF2-40B4-BE49-F238E27FC236}">
                <a16:creationId xmlns:a16="http://schemas.microsoft.com/office/drawing/2014/main" id="{4BB9F4CF-132E-4397-BF6B-9EEABEC8D630}"/>
              </a:ext>
            </a:extLst>
          </p:cNvPr>
          <p:cNvSpPr>
            <a:spLocks noGrp="1"/>
          </p:cNvSpPr>
          <p:nvPr>
            <p:ph idx="1"/>
          </p:nvPr>
        </p:nvSpPr>
        <p:spPr/>
        <p:txBody>
          <a:bodyPr/>
          <a:lstStyle/>
          <a:p>
            <a:endParaRPr lang="en-MY" dirty="0"/>
          </a:p>
        </p:txBody>
      </p:sp>
      <p:pic>
        <p:nvPicPr>
          <p:cNvPr id="5" name="Content Placeholder 3">
            <a:extLst>
              <a:ext uri="{FF2B5EF4-FFF2-40B4-BE49-F238E27FC236}">
                <a16:creationId xmlns:a16="http://schemas.microsoft.com/office/drawing/2014/main" id="{3927DBCC-3259-4188-8A34-70732A9AE917}"/>
              </a:ext>
            </a:extLst>
          </p:cNvPr>
          <p:cNvPicPr>
            <a:picLocks noChangeAspect="1"/>
          </p:cNvPicPr>
          <p:nvPr/>
        </p:nvPicPr>
        <p:blipFill rotWithShape="1">
          <a:blip r:embed="rId2"/>
          <a:srcRect b="4005"/>
          <a:stretch/>
        </p:blipFill>
        <p:spPr bwMode="auto">
          <a:xfrm>
            <a:off x="0" y="0"/>
            <a:ext cx="9144000" cy="4937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771442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a:xfrm>
            <a:off x="2228115" y="1746250"/>
            <a:ext cx="4248886" cy="857250"/>
          </a:xfrm>
        </p:spPr>
        <p:txBody>
          <a:bodyPr/>
          <a:lstStyle/>
          <a:p>
            <a:pPr algn="ctr"/>
            <a:r>
              <a:rPr lang="en-US" sz="5400" dirty="0"/>
              <a:t>Q &amp; A</a:t>
            </a:r>
          </a:p>
        </p:txBody>
      </p:sp>
    </p:spTree>
    <p:extLst>
      <p:ext uri="{BB962C8B-B14F-4D97-AF65-F5344CB8AC3E}">
        <p14:creationId xmlns:p14="http://schemas.microsoft.com/office/powerpoint/2010/main" val="37268833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20CA82D-607C-591C-A7A4-9D4811ED9EA9}"/>
              </a:ext>
            </a:extLst>
          </p:cNvPr>
          <p:cNvSpPr>
            <a:spLocks noGrp="1"/>
          </p:cNvSpPr>
          <p:nvPr>
            <p:ph type="body" idx="1"/>
          </p:nvPr>
        </p:nvSpPr>
        <p:spPr/>
        <p:txBody>
          <a:bodyPr/>
          <a:lstStyle/>
          <a:p>
            <a:r>
              <a:rPr lang="en-MY" dirty="0"/>
              <a:t>In Class</a:t>
            </a:r>
          </a:p>
        </p:txBody>
      </p:sp>
      <p:sp>
        <p:nvSpPr>
          <p:cNvPr id="7" name="Content Placeholder 6">
            <a:extLst>
              <a:ext uri="{FF2B5EF4-FFF2-40B4-BE49-F238E27FC236}">
                <a16:creationId xmlns:a16="http://schemas.microsoft.com/office/drawing/2014/main" id="{12E60516-14FA-6023-4EA0-3F1B5EAA0BCD}"/>
              </a:ext>
            </a:extLst>
          </p:cNvPr>
          <p:cNvSpPr>
            <a:spLocks noGrp="1"/>
          </p:cNvSpPr>
          <p:nvPr>
            <p:ph sz="half" idx="2"/>
          </p:nvPr>
        </p:nvSpPr>
        <p:spPr/>
        <p:txBody>
          <a:bodyPr/>
          <a:lstStyle/>
          <a:p>
            <a:r>
              <a:rPr lang="en-US" dirty="0"/>
              <a:t>Revision</a:t>
            </a:r>
            <a:endParaRPr lang="en-MY" dirty="0"/>
          </a:p>
        </p:txBody>
      </p:sp>
      <p:sp>
        <p:nvSpPr>
          <p:cNvPr id="3" name="Title 2">
            <a:extLst>
              <a:ext uri="{FF2B5EF4-FFF2-40B4-BE49-F238E27FC236}">
                <a16:creationId xmlns:a16="http://schemas.microsoft.com/office/drawing/2014/main" id="{A76A8566-4DD3-8921-A149-7D81DBCCC899}"/>
              </a:ext>
            </a:extLst>
          </p:cNvPr>
          <p:cNvSpPr>
            <a:spLocks noGrp="1"/>
          </p:cNvSpPr>
          <p:nvPr>
            <p:ph type="title"/>
          </p:nvPr>
        </p:nvSpPr>
        <p:spPr/>
        <p:txBody>
          <a:bodyPr/>
          <a:lstStyle/>
          <a:p>
            <a:r>
              <a:rPr lang="en-MY" dirty="0"/>
              <a:t>What To Expect Next Week</a:t>
            </a:r>
          </a:p>
        </p:txBody>
      </p:sp>
    </p:spTree>
    <p:extLst>
      <p:ext uri="{BB962C8B-B14F-4D97-AF65-F5344CB8AC3E}">
        <p14:creationId xmlns:p14="http://schemas.microsoft.com/office/powerpoint/2010/main" val="2002936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1788160"/>
            <a:ext cx="7598042" cy="929640"/>
          </a:xfrm>
        </p:spPr>
        <p:txBody>
          <a:bodyPr/>
          <a:lstStyle/>
          <a:p>
            <a:r>
              <a:rPr lang="en-US" dirty="0">
                <a:solidFill>
                  <a:schemeClr val="accent5">
                    <a:lumMod val="40000"/>
                    <a:lumOff val="60000"/>
                  </a:schemeClr>
                </a:solidFill>
              </a:rPr>
              <a:t> Devices in a Small Network</a:t>
            </a:r>
          </a:p>
        </p:txBody>
      </p:sp>
    </p:spTree>
    <p:custDataLst>
      <p:tags r:id="rId1"/>
    </p:custDataLst>
    <p:extLst>
      <p:ext uri="{BB962C8B-B14F-4D97-AF65-F5344CB8AC3E}">
        <p14:creationId xmlns:p14="http://schemas.microsoft.com/office/powerpoint/2010/main" val="673099643"/>
      </p:ext>
    </p:extLst>
  </p:cSld>
  <p:clrMapOvr>
    <a:masterClrMapping/>
  </p:clrMapOvr>
  <p:transition spd="slow">
    <p:wip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4190828277"/>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Devices in a Small Network</a:t>
            </a:r>
            <a:br>
              <a:rPr lang="en-US" dirty="0"/>
            </a:br>
            <a:r>
              <a:rPr lang="en-US" sz="2400" dirty="0"/>
              <a:t>Small Network Topologies</a:t>
            </a:r>
          </a:p>
        </p:txBody>
      </p:sp>
      <p:sp>
        <p:nvSpPr>
          <p:cNvPr id="5" name="Content Placeholder 4">
            <a:extLst>
              <a:ext uri="{FF2B5EF4-FFF2-40B4-BE49-F238E27FC236}">
                <a16:creationId xmlns:a16="http://schemas.microsoft.com/office/drawing/2014/main" id="{A64A5CE2-51F0-445D-8B69-BBA0D66EBA49}"/>
              </a:ext>
            </a:extLst>
          </p:cNvPr>
          <p:cNvSpPr>
            <a:spLocks noGrp="1"/>
          </p:cNvSpPr>
          <p:nvPr>
            <p:ph idx="1"/>
          </p:nvPr>
        </p:nvSpPr>
        <p:spPr>
          <a:xfrm>
            <a:off x="474662" y="731837"/>
            <a:ext cx="8280057" cy="3689897"/>
          </a:xfrm>
        </p:spPr>
        <p:txBody>
          <a:bodyPr/>
          <a:lstStyle/>
          <a:p>
            <a:pPr marL="285750" indent="-285750" algn="just">
              <a:buFont typeface="Arial" panose="020B0604020202020204" pitchFamily="34" charset="0"/>
              <a:buChar char="•"/>
            </a:pPr>
            <a:r>
              <a:rPr lang="en-US" sz="1800" dirty="0">
                <a:solidFill>
                  <a:srgbClr val="000000"/>
                </a:solidFill>
              </a:rPr>
              <a:t>The majority of businesses are </a:t>
            </a:r>
            <a:r>
              <a:rPr lang="en-US" sz="1800" dirty="0">
                <a:solidFill>
                  <a:srgbClr val="FF0000"/>
                </a:solidFill>
              </a:rPr>
              <a:t>small</a:t>
            </a:r>
            <a:r>
              <a:rPr lang="en-US" sz="1800" dirty="0">
                <a:solidFill>
                  <a:srgbClr val="000000"/>
                </a:solidFill>
              </a:rPr>
              <a:t> most of the business networks are also small.</a:t>
            </a:r>
          </a:p>
          <a:p>
            <a:pPr marL="285750" indent="-285750" algn="just">
              <a:buFont typeface="Arial" panose="020B0604020202020204" pitchFamily="34" charset="0"/>
              <a:buChar char="•"/>
            </a:pPr>
            <a:r>
              <a:rPr lang="en-US" sz="1800" dirty="0">
                <a:solidFill>
                  <a:srgbClr val="000000"/>
                </a:solidFill>
              </a:rPr>
              <a:t>A small network design is usually </a:t>
            </a:r>
            <a:r>
              <a:rPr lang="en-US" sz="1800" dirty="0">
                <a:solidFill>
                  <a:srgbClr val="FF0000"/>
                </a:solidFill>
              </a:rPr>
              <a:t>simple</a:t>
            </a:r>
            <a:r>
              <a:rPr lang="en-US" sz="1800" dirty="0">
                <a:solidFill>
                  <a:srgbClr val="000000"/>
                </a:solidFill>
              </a:rPr>
              <a:t>.</a:t>
            </a:r>
          </a:p>
          <a:p>
            <a:pPr marL="285750" indent="-285750" algn="just">
              <a:buFont typeface="Arial" panose="020B0604020202020204" pitchFamily="34" charset="0"/>
              <a:buChar char="•"/>
            </a:pPr>
            <a:r>
              <a:rPr lang="en-US" sz="1800" dirty="0">
                <a:solidFill>
                  <a:srgbClr val="000000"/>
                </a:solidFill>
              </a:rPr>
              <a:t>Small networks typically have a </a:t>
            </a:r>
            <a:r>
              <a:rPr lang="en-US" sz="1800" dirty="0">
                <a:solidFill>
                  <a:srgbClr val="FF0000"/>
                </a:solidFill>
              </a:rPr>
              <a:t>single WAN </a:t>
            </a:r>
            <a:r>
              <a:rPr lang="en-US" sz="1800" dirty="0">
                <a:solidFill>
                  <a:srgbClr val="000000"/>
                </a:solidFill>
              </a:rPr>
              <a:t>connection provided by </a:t>
            </a:r>
            <a:r>
              <a:rPr lang="en-US" sz="1800" dirty="0">
                <a:solidFill>
                  <a:srgbClr val="FF0000"/>
                </a:solidFill>
              </a:rPr>
              <a:t>DSL</a:t>
            </a:r>
            <a:r>
              <a:rPr lang="en-US" sz="1800" dirty="0">
                <a:solidFill>
                  <a:srgbClr val="000000"/>
                </a:solidFill>
              </a:rPr>
              <a:t>, cable, or an Ethernet connection.</a:t>
            </a:r>
          </a:p>
          <a:p>
            <a:pPr marL="285750" indent="-285750" algn="just">
              <a:buFont typeface="Arial" panose="020B0604020202020204" pitchFamily="34" charset="0"/>
              <a:buChar char="•"/>
            </a:pPr>
            <a:r>
              <a:rPr lang="en-US" sz="1800" dirty="0">
                <a:solidFill>
                  <a:srgbClr val="FF0000"/>
                </a:solidFill>
              </a:rPr>
              <a:t>Large</a:t>
            </a:r>
            <a:r>
              <a:rPr lang="en-US" sz="1800" dirty="0">
                <a:solidFill>
                  <a:srgbClr val="000000"/>
                </a:solidFill>
              </a:rPr>
              <a:t> networks require an </a:t>
            </a:r>
            <a:r>
              <a:rPr lang="en-US" sz="1800" dirty="0">
                <a:solidFill>
                  <a:srgbClr val="FF0000"/>
                </a:solidFill>
              </a:rPr>
              <a:t>IT department </a:t>
            </a:r>
            <a:r>
              <a:rPr lang="en-US" sz="1800" dirty="0">
                <a:solidFill>
                  <a:srgbClr val="000000"/>
                </a:solidFill>
              </a:rPr>
              <a:t>to maintain, </a:t>
            </a:r>
            <a:r>
              <a:rPr lang="en-US" sz="1800" dirty="0">
                <a:solidFill>
                  <a:srgbClr val="FF0000"/>
                </a:solidFill>
              </a:rPr>
              <a:t>secure</a:t>
            </a:r>
            <a:r>
              <a:rPr lang="en-US" sz="1800" dirty="0">
                <a:solidFill>
                  <a:srgbClr val="000000"/>
                </a:solidFill>
              </a:rPr>
              <a:t>, and </a:t>
            </a:r>
            <a:r>
              <a:rPr lang="en-US" sz="1800" dirty="0">
                <a:solidFill>
                  <a:srgbClr val="FF0000"/>
                </a:solidFill>
              </a:rPr>
              <a:t>troubleshoot</a:t>
            </a:r>
            <a:r>
              <a:rPr lang="en-US" sz="1800" dirty="0">
                <a:solidFill>
                  <a:srgbClr val="000000"/>
                </a:solidFill>
              </a:rPr>
              <a:t> network devices and to protect organizational data. Small networks are managed by a local IT technician or by a contracted professional.</a:t>
            </a:r>
          </a:p>
          <a:p>
            <a:pPr marL="285750" indent="-285750" algn="just">
              <a:buFont typeface="Arial" panose="020B0604020202020204" pitchFamily="34" charset="0"/>
              <a:buChar char="•"/>
            </a:pPr>
            <a:endParaRPr lang="en-US" sz="1400" dirty="0">
              <a:solidFill>
                <a:srgbClr val="000000"/>
              </a:solidFill>
            </a:endParaRPr>
          </a:p>
        </p:txBody>
      </p:sp>
    </p:spTree>
    <p:extLst>
      <p:ext uri="{BB962C8B-B14F-4D97-AF65-F5344CB8AC3E}">
        <p14:creationId xmlns:p14="http://schemas.microsoft.com/office/powerpoint/2010/main" val="3943937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Devices in a Small Network</a:t>
            </a:r>
            <a:br>
              <a:rPr lang="en-US" dirty="0"/>
            </a:br>
            <a:r>
              <a:rPr lang="en-US" sz="2400" dirty="0"/>
              <a:t>Device Selection for a Small Network</a:t>
            </a:r>
          </a:p>
        </p:txBody>
      </p:sp>
      <p:sp>
        <p:nvSpPr>
          <p:cNvPr id="5" name="Content Placeholder 4">
            <a:extLst>
              <a:ext uri="{FF2B5EF4-FFF2-40B4-BE49-F238E27FC236}">
                <a16:creationId xmlns:a16="http://schemas.microsoft.com/office/drawing/2014/main" id="{A64A5CE2-51F0-445D-8B69-BBA0D66EBA49}"/>
              </a:ext>
            </a:extLst>
          </p:cNvPr>
          <p:cNvSpPr>
            <a:spLocks noGrp="1"/>
          </p:cNvSpPr>
          <p:nvPr>
            <p:ph idx="1"/>
          </p:nvPr>
        </p:nvSpPr>
        <p:spPr>
          <a:xfrm>
            <a:off x="474662" y="731837"/>
            <a:ext cx="8280057" cy="3689897"/>
          </a:xfrm>
        </p:spPr>
        <p:txBody>
          <a:bodyPr/>
          <a:lstStyle/>
          <a:p>
            <a:pPr marL="0" indent="0" algn="just"/>
            <a:r>
              <a:rPr lang="en-US" sz="1600" dirty="0">
                <a:solidFill>
                  <a:srgbClr val="000000"/>
                </a:solidFill>
              </a:rPr>
              <a:t>Like large networks, small networks </a:t>
            </a:r>
            <a:r>
              <a:rPr lang="en-US" sz="1800" dirty="0">
                <a:solidFill>
                  <a:srgbClr val="FF0000"/>
                </a:solidFill>
              </a:rPr>
              <a:t>require planning and design </a:t>
            </a:r>
            <a:r>
              <a:rPr lang="en-US" sz="1600" dirty="0">
                <a:solidFill>
                  <a:srgbClr val="000000"/>
                </a:solidFill>
              </a:rPr>
              <a:t>to meet user requirements. Planning ensures that all </a:t>
            </a:r>
            <a:r>
              <a:rPr lang="en-US" sz="1800" dirty="0">
                <a:solidFill>
                  <a:srgbClr val="FF0000"/>
                </a:solidFill>
              </a:rPr>
              <a:t>requirements, cost factors</a:t>
            </a:r>
            <a:r>
              <a:rPr lang="en-US" sz="1600" dirty="0">
                <a:solidFill>
                  <a:srgbClr val="000000"/>
                </a:solidFill>
              </a:rPr>
              <a:t>, and deployment options are given due </a:t>
            </a:r>
            <a:r>
              <a:rPr lang="en-US" sz="1800" dirty="0">
                <a:solidFill>
                  <a:srgbClr val="FF0000"/>
                </a:solidFill>
              </a:rPr>
              <a:t>consideration</a:t>
            </a:r>
            <a:r>
              <a:rPr lang="en-US" sz="1600" dirty="0">
                <a:solidFill>
                  <a:srgbClr val="000000"/>
                </a:solidFill>
              </a:rPr>
              <a:t>. One of the first design considerations is the </a:t>
            </a:r>
            <a:r>
              <a:rPr lang="en-US" sz="1800" dirty="0">
                <a:solidFill>
                  <a:srgbClr val="FF0000"/>
                </a:solidFill>
              </a:rPr>
              <a:t>type</a:t>
            </a:r>
            <a:r>
              <a:rPr lang="en-US" sz="1600" dirty="0">
                <a:solidFill>
                  <a:srgbClr val="000000"/>
                </a:solidFill>
              </a:rPr>
              <a:t> of </a:t>
            </a:r>
            <a:r>
              <a:rPr lang="en-US" sz="1800" dirty="0">
                <a:solidFill>
                  <a:srgbClr val="FF0000"/>
                </a:solidFill>
              </a:rPr>
              <a:t>intermediary</a:t>
            </a:r>
            <a:r>
              <a:rPr lang="en-US" sz="1600" dirty="0">
                <a:solidFill>
                  <a:srgbClr val="000000"/>
                </a:solidFill>
              </a:rPr>
              <a:t> devices to use to support the network.</a:t>
            </a:r>
          </a:p>
          <a:p>
            <a:pPr marL="0" indent="0" algn="just"/>
            <a:endParaRPr lang="en-US" sz="1600" dirty="0">
              <a:solidFill>
                <a:srgbClr val="000000"/>
              </a:solidFill>
            </a:endParaRPr>
          </a:p>
          <a:p>
            <a:pPr marL="0" indent="0" algn="just"/>
            <a:r>
              <a:rPr lang="en-US" sz="1800" dirty="0">
                <a:solidFill>
                  <a:srgbClr val="FF0000"/>
                </a:solidFill>
              </a:rPr>
              <a:t>Factors</a:t>
            </a:r>
            <a:r>
              <a:rPr lang="en-US" sz="1600" dirty="0">
                <a:solidFill>
                  <a:srgbClr val="000000"/>
                </a:solidFill>
              </a:rPr>
              <a:t> that must be considered when selecting network devices include:</a:t>
            </a:r>
          </a:p>
          <a:p>
            <a:pPr marL="358835" lvl="1" indent="-285750" algn="just">
              <a:buFont typeface="Arial" panose="020B0604020202020204" pitchFamily="34" charset="0"/>
              <a:buChar char="•"/>
            </a:pPr>
            <a:r>
              <a:rPr lang="en-US" sz="1600" dirty="0">
                <a:solidFill>
                  <a:srgbClr val="000000"/>
                </a:solidFill>
              </a:rPr>
              <a:t>cost</a:t>
            </a:r>
          </a:p>
          <a:p>
            <a:pPr marL="358835" lvl="1" indent="-285750" algn="just">
              <a:buFont typeface="Arial" panose="020B0604020202020204" pitchFamily="34" charset="0"/>
              <a:buChar char="•"/>
            </a:pPr>
            <a:r>
              <a:rPr lang="en-US" sz="1600" dirty="0">
                <a:solidFill>
                  <a:srgbClr val="000000"/>
                </a:solidFill>
              </a:rPr>
              <a:t>speed and types of ports/interfaces</a:t>
            </a:r>
          </a:p>
          <a:p>
            <a:pPr marL="358835" lvl="1" indent="-285750" algn="just">
              <a:buFont typeface="Arial" panose="020B0604020202020204" pitchFamily="34" charset="0"/>
              <a:buChar char="•"/>
            </a:pPr>
            <a:r>
              <a:rPr lang="en-US" sz="1600" dirty="0">
                <a:solidFill>
                  <a:srgbClr val="000000"/>
                </a:solidFill>
              </a:rPr>
              <a:t>expandability</a:t>
            </a:r>
          </a:p>
          <a:p>
            <a:pPr marL="358835" lvl="1" indent="-285750" algn="just">
              <a:buFont typeface="Arial" panose="020B0604020202020204" pitchFamily="34" charset="0"/>
              <a:buChar char="•"/>
            </a:pPr>
            <a:r>
              <a:rPr lang="en-US" sz="1600" dirty="0">
                <a:solidFill>
                  <a:srgbClr val="000000"/>
                </a:solidFill>
              </a:rPr>
              <a:t>operating system features and services</a:t>
            </a:r>
          </a:p>
        </p:txBody>
      </p:sp>
    </p:spTree>
    <p:extLst>
      <p:ext uri="{BB962C8B-B14F-4D97-AF65-F5344CB8AC3E}">
        <p14:creationId xmlns:p14="http://schemas.microsoft.com/office/powerpoint/2010/main" val="1206585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Devices in a Small Network</a:t>
            </a:r>
            <a:br>
              <a:rPr lang="en-US" dirty="0"/>
            </a:br>
            <a:r>
              <a:rPr lang="en-US" sz="2400" dirty="0"/>
              <a:t>IP Addressing for a Small Network</a:t>
            </a:r>
          </a:p>
        </p:txBody>
      </p:sp>
      <p:sp>
        <p:nvSpPr>
          <p:cNvPr id="5" name="Content Placeholder 4">
            <a:extLst>
              <a:ext uri="{FF2B5EF4-FFF2-40B4-BE49-F238E27FC236}">
                <a16:creationId xmlns:a16="http://schemas.microsoft.com/office/drawing/2014/main" id="{A64A5CE2-51F0-445D-8B69-BBA0D66EBA49}"/>
              </a:ext>
            </a:extLst>
          </p:cNvPr>
          <p:cNvSpPr>
            <a:spLocks noGrp="1"/>
          </p:cNvSpPr>
          <p:nvPr>
            <p:ph idx="1"/>
          </p:nvPr>
        </p:nvSpPr>
        <p:spPr>
          <a:xfrm>
            <a:off x="474662" y="731837"/>
            <a:ext cx="8280057" cy="3689897"/>
          </a:xfrm>
        </p:spPr>
        <p:txBody>
          <a:bodyPr/>
          <a:lstStyle/>
          <a:p>
            <a:pPr marL="0" indent="0" algn="just"/>
            <a:r>
              <a:rPr lang="en-US" sz="1600" dirty="0">
                <a:solidFill>
                  <a:srgbClr val="000000"/>
                </a:solidFill>
              </a:rPr>
              <a:t>When implementing a network, create an </a:t>
            </a:r>
            <a:r>
              <a:rPr lang="en-US" sz="1600" dirty="0">
                <a:solidFill>
                  <a:srgbClr val="FF0000"/>
                </a:solidFill>
              </a:rPr>
              <a:t>IP addressing scheme </a:t>
            </a:r>
            <a:r>
              <a:rPr lang="en-US" sz="1600" dirty="0">
                <a:solidFill>
                  <a:srgbClr val="000000"/>
                </a:solidFill>
              </a:rPr>
              <a:t>and use it. All hosts and devices within an internetwork must have a </a:t>
            </a:r>
            <a:r>
              <a:rPr lang="en-US" sz="1600" dirty="0">
                <a:solidFill>
                  <a:srgbClr val="FF0000"/>
                </a:solidFill>
              </a:rPr>
              <a:t>unique address</a:t>
            </a:r>
            <a:r>
              <a:rPr lang="en-US" sz="1600" dirty="0">
                <a:solidFill>
                  <a:srgbClr val="000000"/>
                </a:solidFill>
              </a:rPr>
              <a:t>. Devices that will factor into the IP addressing scheme include the following:</a:t>
            </a:r>
          </a:p>
          <a:p>
            <a:pPr marL="358835" lvl="1" indent="-285750" algn="just">
              <a:buFont typeface="Arial" panose="020B0604020202020204" pitchFamily="34" charset="0"/>
              <a:buChar char="•"/>
            </a:pPr>
            <a:r>
              <a:rPr lang="en-US" sz="1600" dirty="0">
                <a:solidFill>
                  <a:srgbClr val="000000"/>
                </a:solidFill>
              </a:rPr>
              <a:t>End user devices - The number and type of connections (i.e., wired, wireless, remote access)</a:t>
            </a:r>
          </a:p>
          <a:p>
            <a:pPr marL="358835" lvl="1" indent="-285750" algn="just">
              <a:buFont typeface="Arial" panose="020B0604020202020204" pitchFamily="34" charset="0"/>
              <a:buChar char="•"/>
            </a:pPr>
            <a:r>
              <a:rPr lang="en-US" sz="1600" dirty="0">
                <a:solidFill>
                  <a:srgbClr val="000000"/>
                </a:solidFill>
              </a:rPr>
              <a:t>Servers and peripherals devices (e.g., printers and security cameras)</a:t>
            </a:r>
          </a:p>
          <a:p>
            <a:pPr marL="358835" lvl="1" indent="-285750" algn="just">
              <a:buFont typeface="Arial" panose="020B0604020202020204" pitchFamily="34" charset="0"/>
              <a:buChar char="•"/>
            </a:pPr>
            <a:r>
              <a:rPr lang="en-US" sz="1600" dirty="0">
                <a:solidFill>
                  <a:srgbClr val="000000"/>
                </a:solidFill>
              </a:rPr>
              <a:t>Intermediary devices including switches and access points</a:t>
            </a:r>
          </a:p>
          <a:p>
            <a:pPr marL="0" indent="0" algn="just"/>
            <a:endParaRPr lang="en-US" sz="1600" dirty="0">
              <a:solidFill>
                <a:srgbClr val="000000"/>
              </a:solidFill>
            </a:endParaRPr>
          </a:p>
          <a:p>
            <a:pPr marL="0" indent="0" algn="just"/>
            <a:r>
              <a:rPr lang="en-US" sz="1600" dirty="0">
                <a:solidFill>
                  <a:srgbClr val="000000"/>
                </a:solidFill>
              </a:rPr>
              <a:t>It is recommended that you </a:t>
            </a:r>
            <a:r>
              <a:rPr lang="en-US" sz="1600" b="1" dirty="0">
                <a:solidFill>
                  <a:srgbClr val="000000"/>
                </a:solidFill>
              </a:rPr>
              <a:t>plan, document, and maintain an IP addressing </a:t>
            </a:r>
            <a:r>
              <a:rPr lang="en-US" sz="1600" dirty="0">
                <a:solidFill>
                  <a:srgbClr val="000000"/>
                </a:solidFill>
              </a:rPr>
              <a:t>scheme based on device type. The use of a planned IP addressing scheme makes it easier to identify a type of device and to troubleshoot problems.</a:t>
            </a:r>
          </a:p>
          <a:p>
            <a:pPr marL="285750" indent="-285750" algn="l">
              <a:buFont typeface="Arial" panose="020B0604020202020204" pitchFamily="34" charset="0"/>
              <a:buChar char="•"/>
            </a:pPr>
            <a:endParaRPr lang="en-US" sz="1400" dirty="0">
              <a:solidFill>
                <a:srgbClr val="000000"/>
              </a:solidFill>
            </a:endParaRPr>
          </a:p>
        </p:txBody>
      </p:sp>
    </p:spTree>
    <p:extLst>
      <p:ext uri="{BB962C8B-B14F-4D97-AF65-F5344CB8AC3E}">
        <p14:creationId xmlns:p14="http://schemas.microsoft.com/office/powerpoint/2010/main" val="10748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Devices in a Small Network</a:t>
            </a:r>
            <a:br>
              <a:rPr lang="en-US" dirty="0"/>
            </a:br>
            <a:r>
              <a:rPr lang="en-US" sz="2400" dirty="0"/>
              <a:t>Redundancy in a Small Network</a:t>
            </a:r>
          </a:p>
        </p:txBody>
      </p:sp>
      <p:sp>
        <p:nvSpPr>
          <p:cNvPr id="5" name="Content Placeholder 4">
            <a:extLst>
              <a:ext uri="{FF2B5EF4-FFF2-40B4-BE49-F238E27FC236}">
                <a16:creationId xmlns:a16="http://schemas.microsoft.com/office/drawing/2014/main" id="{A64A5CE2-51F0-445D-8B69-BBA0D66EBA49}"/>
              </a:ext>
            </a:extLst>
          </p:cNvPr>
          <p:cNvSpPr>
            <a:spLocks noGrp="1"/>
          </p:cNvSpPr>
          <p:nvPr>
            <p:ph idx="1"/>
          </p:nvPr>
        </p:nvSpPr>
        <p:spPr>
          <a:xfrm>
            <a:off x="66676" y="731837"/>
            <a:ext cx="3692526" cy="3689897"/>
          </a:xfrm>
        </p:spPr>
        <p:txBody>
          <a:bodyPr/>
          <a:lstStyle/>
          <a:p>
            <a:pPr marL="0" indent="0" algn="just"/>
            <a:r>
              <a:rPr lang="en-US" sz="1600" dirty="0">
                <a:solidFill>
                  <a:srgbClr val="000000"/>
                </a:solidFill>
              </a:rPr>
              <a:t>In order to maintain a high degree of reliability</a:t>
            </a:r>
            <a:r>
              <a:rPr lang="en-US" sz="1600" dirty="0">
                <a:solidFill>
                  <a:srgbClr val="FF0000"/>
                </a:solidFill>
              </a:rPr>
              <a:t>, </a:t>
            </a:r>
            <a:r>
              <a:rPr lang="en-US" sz="1600" i="1" dirty="0">
                <a:solidFill>
                  <a:srgbClr val="FF0000"/>
                </a:solidFill>
              </a:rPr>
              <a:t>redundancy</a:t>
            </a:r>
            <a:r>
              <a:rPr lang="en-US" sz="1600" dirty="0">
                <a:solidFill>
                  <a:srgbClr val="FF0000"/>
                </a:solidFill>
              </a:rPr>
              <a:t> </a:t>
            </a:r>
            <a:r>
              <a:rPr lang="en-US" sz="1600" dirty="0">
                <a:solidFill>
                  <a:srgbClr val="000000"/>
                </a:solidFill>
              </a:rPr>
              <a:t>is required in the network design. Redundancy helps to eliminate single points of failure.</a:t>
            </a:r>
          </a:p>
          <a:p>
            <a:pPr marL="0" indent="0" algn="just"/>
            <a:endParaRPr lang="en-US" sz="1600" dirty="0">
              <a:solidFill>
                <a:srgbClr val="000000"/>
              </a:solidFill>
            </a:endParaRPr>
          </a:p>
          <a:p>
            <a:pPr marL="0" indent="0" algn="just"/>
            <a:r>
              <a:rPr lang="en-US" sz="1600" dirty="0">
                <a:solidFill>
                  <a:srgbClr val="000000"/>
                </a:solidFill>
              </a:rPr>
              <a:t>Redundancy can be accomplished by installing </a:t>
            </a:r>
            <a:r>
              <a:rPr lang="en-US" sz="1600" dirty="0">
                <a:solidFill>
                  <a:srgbClr val="FF0000"/>
                </a:solidFill>
              </a:rPr>
              <a:t>duplicate</a:t>
            </a:r>
            <a:r>
              <a:rPr lang="en-US" sz="1600" dirty="0">
                <a:solidFill>
                  <a:srgbClr val="000000"/>
                </a:solidFill>
              </a:rPr>
              <a:t> equipment. It can also be accomplished by supplying duplicate network links for critical areas.</a:t>
            </a:r>
          </a:p>
          <a:p>
            <a:pPr marL="285750" indent="-285750" algn="l">
              <a:buFont typeface="Arial" panose="020B0604020202020204" pitchFamily="34" charset="0"/>
              <a:buChar char="•"/>
            </a:pPr>
            <a:endParaRPr lang="en-US" sz="1400" dirty="0">
              <a:solidFill>
                <a:srgbClr val="000000"/>
              </a:solidFill>
            </a:endParaRPr>
          </a:p>
        </p:txBody>
      </p:sp>
      <p:pic>
        <p:nvPicPr>
          <p:cNvPr id="2" name="Picture 1">
            <a:extLst>
              <a:ext uri="{FF2B5EF4-FFF2-40B4-BE49-F238E27FC236}">
                <a16:creationId xmlns:a16="http://schemas.microsoft.com/office/drawing/2014/main" id="{088F7A36-C0A0-487B-8FA9-90BB3DB79A86}"/>
              </a:ext>
            </a:extLst>
          </p:cNvPr>
          <p:cNvPicPr>
            <a:picLocks noChangeAspect="1"/>
          </p:cNvPicPr>
          <p:nvPr/>
        </p:nvPicPr>
        <p:blipFill>
          <a:blip r:embed="rId3"/>
          <a:stretch>
            <a:fillRect/>
          </a:stretch>
        </p:blipFill>
        <p:spPr>
          <a:xfrm>
            <a:off x="4059281" y="800714"/>
            <a:ext cx="4459563" cy="3542072"/>
          </a:xfrm>
          <a:prstGeom prst="rect">
            <a:avLst/>
          </a:prstGeom>
        </p:spPr>
      </p:pic>
    </p:spTree>
    <p:extLst>
      <p:ext uri="{BB962C8B-B14F-4D97-AF65-F5344CB8AC3E}">
        <p14:creationId xmlns:p14="http://schemas.microsoft.com/office/powerpoint/2010/main" val="217672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COUNT" val="65"/>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ITE7_Chp1_Example-1" id="{4A20ED44-3835-F149-9AE4-C332C230E09E}" vid="{AFB5BC48-58F8-AD45-912F-AE2AD65EB694}"/>
    </a:ext>
  </a:extLst>
</a:theme>
</file>

<file path=ppt/theme/theme2.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8705</TotalTime>
  <Words>5060</Words>
  <Application>Microsoft Office PowerPoint</Application>
  <PresentationFormat>On-screen Show (16:9)</PresentationFormat>
  <Paragraphs>463</Paragraphs>
  <Slides>50</Slides>
  <Notes>46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50</vt:i4>
      </vt:variant>
    </vt:vector>
  </HeadingPairs>
  <TitlesOfParts>
    <vt:vector size="59" baseType="lpstr">
      <vt:lpstr>Arial</vt:lpstr>
      <vt:lpstr>Calibri</vt:lpstr>
      <vt:lpstr>CiscoSans</vt:lpstr>
      <vt:lpstr>CiscoSans ExtraLight</vt:lpstr>
      <vt:lpstr>Montserrat</vt:lpstr>
      <vt:lpstr>PT Sans</vt:lpstr>
      <vt:lpstr>Wingdings</vt:lpstr>
      <vt:lpstr>Default Theme</vt:lpstr>
      <vt:lpstr>UCTI-Template-foundation-level</vt:lpstr>
      <vt:lpstr>PowerPoint Presentation</vt:lpstr>
      <vt:lpstr>Build a Small Network</vt:lpstr>
      <vt:lpstr>. Topics and Structure of the lesson</vt:lpstr>
      <vt:lpstr>Contents &amp; Structure</vt:lpstr>
      <vt:lpstr> Devices in a Small Network</vt:lpstr>
      <vt:lpstr>Devices in a Small Network Small Network Topologies</vt:lpstr>
      <vt:lpstr>Devices in a Small Network Device Selection for a Small Network</vt:lpstr>
      <vt:lpstr>Devices in a Small Network IP Addressing for a Small Network</vt:lpstr>
      <vt:lpstr>Devices in a Small Network Redundancy in a Small Network</vt:lpstr>
      <vt:lpstr>Devices in a Small Network Traffic Management</vt:lpstr>
      <vt:lpstr>     Small Network Applications and  Protocols</vt:lpstr>
      <vt:lpstr>Small Network Applications and Protocols Common Applications</vt:lpstr>
      <vt:lpstr>Small Network Applications and Protocols Common Protocols</vt:lpstr>
      <vt:lpstr>Small Network Applications and Protocols Common Protocols (Cont.)</vt:lpstr>
      <vt:lpstr>Small Network Applications and Protocols Voice and Video Applications</vt:lpstr>
      <vt:lpstr>Scale to Larger Networks</vt:lpstr>
      <vt:lpstr>Scale to Larger Networks Small Network Growth</vt:lpstr>
      <vt:lpstr>Scale to Larger Networks Protocol Analysis</vt:lpstr>
      <vt:lpstr>Scale to Larger Networks Employee Network Utilization</vt:lpstr>
      <vt:lpstr>Verify Connectivity</vt:lpstr>
      <vt:lpstr>Verify Connectivity Verify Connectivity with Ping</vt:lpstr>
      <vt:lpstr>Verify Connectivity Verify Connectivity with Ping (Cont.)</vt:lpstr>
      <vt:lpstr>Verify Connectivity Extended Ping</vt:lpstr>
      <vt:lpstr>Verify Connectivity Verify Connectivity with Traceroute</vt:lpstr>
      <vt:lpstr>Verify Connectivity Verify Connectivity with Traceroute (Cont.)</vt:lpstr>
      <vt:lpstr>Verify Connectivity Verify Connectivity with Traceroute (Cont.)</vt:lpstr>
      <vt:lpstr>Verify Connectivity Extended Traceroute</vt:lpstr>
      <vt:lpstr>Verify Connectivity Extended Traceroute (Cont.)</vt:lpstr>
      <vt:lpstr>Verify Connectivity Network Baseline</vt:lpstr>
      <vt:lpstr> Host and IOS Commands</vt:lpstr>
      <vt:lpstr>Host and IOS Commands IP Configuration on a Windows Host</vt:lpstr>
      <vt:lpstr>Host and IOS Commands IP Configuration on a Linux Host</vt:lpstr>
      <vt:lpstr>Host and IOS Commands IP Configuration on a macOS Host</vt:lpstr>
      <vt:lpstr>Host and IOS Commands The arp Command</vt:lpstr>
      <vt:lpstr>Host and IOS Commands Common show Commands Revisited</vt:lpstr>
      <vt:lpstr>Host and IOS Commands The show cdp neighbors Command</vt:lpstr>
      <vt:lpstr>Host and IOS Commands The show ip interface brief Command</vt:lpstr>
      <vt:lpstr> Troubleshooting Methodologies</vt:lpstr>
      <vt:lpstr>Troubleshooting Methodologies Basic Troubleshooting Approaches</vt:lpstr>
      <vt:lpstr>Troubleshooting Methodologies The debug Command</vt:lpstr>
      <vt:lpstr>Troubleshooting Methodologies The terminal monitor Command</vt:lpstr>
      <vt:lpstr>Troubleshooting Scenarios</vt:lpstr>
      <vt:lpstr>Troubleshooting Scenarios IP Addressing Issues on IOS Devices</vt:lpstr>
      <vt:lpstr>Troubleshooting Scenarios IP Addressing Issues on End Devices</vt:lpstr>
      <vt:lpstr>Troubleshooting Scenarios Default Gateway Issues</vt:lpstr>
      <vt:lpstr> Summary</vt:lpstr>
      <vt:lpstr>Summary / Recap of Main Points</vt:lpstr>
      <vt:lpstr>Q &amp; A</vt:lpstr>
      <vt:lpstr>What To Expect Next Week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Basic Switch and End Device Configuration</dc:title>
  <dc:creator>Stephanie Harvey</dc:creator>
  <cp:lastModifiedBy>Shahab Alizadeh</cp:lastModifiedBy>
  <cp:revision>340</cp:revision>
  <dcterms:created xsi:type="dcterms:W3CDTF">2019-10-18T06:21:22Z</dcterms:created>
  <dcterms:modified xsi:type="dcterms:W3CDTF">2023-03-15T12:08:02Z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y fmtid="{D5CDD505-2E9C-101B-9397-08002B2CF9AE}" pid="8" name="ArticulateGUID">
    <vt:lpwstr>F9A496F7-57D7-4028-9572-D40DFDF3715A</vt:lpwstr>
  </property>
  <property fmtid="{D5CDD505-2E9C-101B-9397-08002B2CF9AE}" pid="9" name="ArticulatePath">
    <vt:lpwstr>ITE7_Chp9_by_jg</vt:lpwstr>
  </property>
</Properties>
</file>

<file path=docProps/thumbnail.jpeg>
</file>